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83" r:id="rId3"/>
    <p:sldId id="257" r:id="rId4"/>
    <p:sldId id="268" r:id="rId5"/>
    <p:sldId id="269" r:id="rId6"/>
    <p:sldId id="270" r:id="rId7"/>
    <p:sldId id="258" r:id="rId8"/>
    <p:sldId id="286" r:id="rId9"/>
    <p:sldId id="265" r:id="rId10"/>
    <p:sldId id="266" r:id="rId11"/>
    <p:sldId id="287" r:id="rId12"/>
    <p:sldId id="296" r:id="rId13"/>
    <p:sldId id="305" r:id="rId14"/>
    <p:sldId id="259" r:id="rId15"/>
    <p:sldId id="303" r:id="rId16"/>
    <p:sldId id="275" r:id="rId17"/>
    <p:sldId id="260" r:id="rId18"/>
    <p:sldId id="274" r:id="rId19"/>
    <p:sldId id="304" r:id="rId20"/>
    <p:sldId id="277" r:id="rId21"/>
    <p:sldId id="261" r:id="rId22"/>
    <p:sldId id="289" r:id="rId23"/>
    <p:sldId id="294" r:id="rId24"/>
    <p:sldId id="272" r:id="rId25"/>
    <p:sldId id="284" r:id="rId26"/>
    <p:sldId id="282" r:id="rId27"/>
    <p:sldId id="281" r:id="rId28"/>
    <p:sldId id="264" r:id="rId29"/>
    <p:sldId id="300"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291" autoAdjust="0"/>
  </p:normalViewPr>
  <p:slideViewPr>
    <p:cSldViewPr snapToGrid="0" snapToObjects="1">
      <p:cViewPr varScale="1">
        <p:scale>
          <a:sx n="51" d="100"/>
          <a:sy n="51" d="100"/>
        </p:scale>
        <p:origin x="1740"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440701-9F3D-4E90-9BDA-93E8DED136FF}" type="doc">
      <dgm:prSet loTypeId="urn:microsoft.com/office/officeart/2005/8/layout/cycle1" loCatId="cycle" qsTypeId="urn:microsoft.com/office/officeart/2005/8/quickstyle/3d4" qsCatId="3D" csTypeId="urn:microsoft.com/office/officeart/2005/8/colors/accent1_2" csCatId="accent1" phldr="1"/>
      <dgm:spPr/>
      <dgm:t>
        <a:bodyPr/>
        <a:lstStyle/>
        <a:p>
          <a:endParaRPr lang="es-CO"/>
        </a:p>
      </dgm:t>
    </dgm:pt>
    <dgm:pt modelId="{0FCFE36F-D47C-4F60-ACE0-7098293BC4F2}">
      <dgm:prSet phldrT="[Texto]" custT="1"/>
      <dgm:spPr/>
      <dgm:t>
        <a:bodyPr/>
        <a:lstStyle/>
        <a:p>
          <a:r>
            <a:rPr lang="es-CO" sz="1200" b="1" dirty="0"/>
            <a:t>INFORMACION AL PACIENTE Y FAMILIAR </a:t>
          </a:r>
        </a:p>
        <a:p>
          <a:r>
            <a:rPr lang="es-CO" sz="900" b="1" dirty="0"/>
            <a:t>CONSENTIMIENTO</a:t>
          </a:r>
        </a:p>
      </dgm:t>
    </dgm:pt>
    <dgm:pt modelId="{D6665273-5121-496F-A166-17E391F6A084}" type="parTrans" cxnId="{73857DE9-02EC-4756-BF64-150D1A3EFF48}">
      <dgm:prSet/>
      <dgm:spPr/>
      <dgm:t>
        <a:bodyPr/>
        <a:lstStyle/>
        <a:p>
          <a:endParaRPr lang="es-CO"/>
        </a:p>
      </dgm:t>
    </dgm:pt>
    <dgm:pt modelId="{E4A65650-7048-4761-B5AA-9A78AF2A6962}" type="sibTrans" cxnId="{73857DE9-02EC-4756-BF64-150D1A3EFF48}">
      <dgm:prSet/>
      <dgm:spPr/>
      <dgm:t>
        <a:bodyPr/>
        <a:lstStyle/>
        <a:p>
          <a:endParaRPr lang="es-CO"/>
        </a:p>
      </dgm:t>
    </dgm:pt>
    <dgm:pt modelId="{305B600A-C539-4D3C-8055-1D9F59D24A22}">
      <dgm:prSet phldrT="[Texto]" custT="1"/>
      <dgm:spPr/>
      <dgm:t>
        <a:bodyPr/>
        <a:lstStyle/>
        <a:p>
          <a:r>
            <a:rPr lang="es-CO" sz="1200" b="1" dirty="0"/>
            <a:t>INFORMACION AL GRUPO ECMO  - UCIP </a:t>
          </a:r>
        </a:p>
      </dgm:t>
    </dgm:pt>
    <dgm:pt modelId="{816CF900-E297-4169-ADC5-D38D0ADCD043}" type="parTrans" cxnId="{20F31D50-60D6-422B-B2B9-3A455CCF0D58}">
      <dgm:prSet/>
      <dgm:spPr/>
      <dgm:t>
        <a:bodyPr/>
        <a:lstStyle/>
        <a:p>
          <a:endParaRPr lang="es-CO"/>
        </a:p>
      </dgm:t>
    </dgm:pt>
    <dgm:pt modelId="{9AE5A2C3-B548-42B3-BC91-6391D4661D62}" type="sibTrans" cxnId="{20F31D50-60D6-422B-B2B9-3A455CCF0D58}">
      <dgm:prSet/>
      <dgm:spPr/>
      <dgm:t>
        <a:bodyPr/>
        <a:lstStyle/>
        <a:p>
          <a:endParaRPr lang="es-CO"/>
        </a:p>
      </dgm:t>
    </dgm:pt>
    <dgm:pt modelId="{ED59DB92-4CE2-4977-873C-E8808A821C37}">
      <dgm:prSet phldrT="[Texto]" custT="1"/>
      <dgm:spPr/>
      <dgm:t>
        <a:bodyPr/>
        <a:lstStyle/>
        <a:p>
          <a:r>
            <a:rPr lang="es-CO" sz="1200" b="1" dirty="0"/>
            <a:t>DEFINIR OBJETIVO TERAPEUTICO </a:t>
          </a:r>
        </a:p>
      </dgm:t>
    </dgm:pt>
    <dgm:pt modelId="{3EBDADB6-0213-47E2-BF14-420A018F303D}" type="parTrans" cxnId="{81B5866C-EA47-4298-A9BD-5D48B74B2A26}">
      <dgm:prSet/>
      <dgm:spPr/>
      <dgm:t>
        <a:bodyPr/>
        <a:lstStyle/>
        <a:p>
          <a:endParaRPr lang="es-CO"/>
        </a:p>
      </dgm:t>
    </dgm:pt>
    <dgm:pt modelId="{BEAE9F69-06BD-4266-BAC7-BCE8DEF5D46D}" type="sibTrans" cxnId="{81B5866C-EA47-4298-A9BD-5D48B74B2A26}">
      <dgm:prSet/>
      <dgm:spPr/>
      <dgm:t>
        <a:bodyPr/>
        <a:lstStyle/>
        <a:p>
          <a:endParaRPr lang="es-CO"/>
        </a:p>
      </dgm:t>
    </dgm:pt>
    <dgm:pt modelId="{03B40F63-41E0-4397-BCD2-BC242CB8B88D}">
      <dgm:prSet phldrT="[Texto]" custT="1"/>
      <dgm:spPr/>
      <dgm:t>
        <a:bodyPr/>
        <a:lstStyle/>
        <a:p>
          <a:r>
            <a:rPr lang="es-CO" sz="1200" b="1" dirty="0"/>
            <a:t>VERIFICAR LA EXISTENCIA DE EQUIPOS E INSUMOS </a:t>
          </a:r>
        </a:p>
      </dgm:t>
    </dgm:pt>
    <dgm:pt modelId="{0C6CC425-821C-4448-BDBD-6898EF3799E9}" type="parTrans" cxnId="{F8C46FD2-0080-4454-92C7-32782EFB5362}">
      <dgm:prSet/>
      <dgm:spPr/>
      <dgm:t>
        <a:bodyPr/>
        <a:lstStyle/>
        <a:p>
          <a:endParaRPr lang="es-CO"/>
        </a:p>
      </dgm:t>
    </dgm:pt>
    <dgm:pt modelId="{BAC07F84-F825-4978-B990-4808DC7025A0}" type="sibTrans" cxnId="{F8C46FD2-0080-4454-92C7-32782EFB5362}">
      <dgm:prSet/>
      <dgm:spPr/>
      <dgm:t>
        <a:bodyPr/>
        <a:lstStyle/>
        <a:p>
          <a:endParaRPr lang="es-CO"/>
        </a:p>
      </dgm:t>
    </dgm:pt>
    <dgm:pt modelId="{FC7BEE98-64B0-423A-9F39-DCB6102DF478}">
      <dgm:prSet phldrT="[Texto]" custT="1"/>
      <dgm:spPr/>
      <dgm:t>
        <a:bodyPr/>
        <a:lstStyle/>
        <a:p>
          <a:r>
            <a:rPr lang="es-CO" sz="1200" b="1" dirty="0"/>
            <a:t>PREPARACION DEL PACIENTE Y EQUIPOS </a:t>
          </a:r>
        </a:p>
      </dgm:t>
    </dgm:pt>
    <dgm:pt modelId="{7246857D-7D96-4CCA-93FE-D5AE592B78A0}" type="parTrans" cxnId="{D2FC1024-1FDB-4FEE-BE5A-5959A55A10D8}">
      <dgm:prSet/>
      <dgm:spPr/>
      <dgm:t>
        <a:bodyPr/>
        <a:lstStyle/>
        <a:p>
          <a:endParaRPr lang="es-CO"/>
        </a:p>
      </dgm:t>
    </dgm:pt>
    <dgm:pt modelId="{50650853-9915-4089-942A-E6E2D75C49A0}" type="sibTrans" cxnId="{D2FC1024-1FDB-4FEE-BE5A-5959A55A10D8}">
      <dgm:prSet/>
      <dgm:spPr/>
      <dgm:t>
        <a:bodyPr/>
        <a:lstStyle/>
        <a:p>
          <a:endParaRPr lang="es-CO"/>
        </a:p>
      </dgm:t>
    </dgm:pt>
    <dgm:pt modelId="{BDF81271-8E7C-409D-A270-DE9E1D82FB90}" type="pres">
      <dgm:prSet presAssocID="{3B440701-9F3D-4E90-9BDA-93E8DED136FF}" presName="cycle" presStyleCnt="0">
        <dgm:presLayoutVars>
          <dgm:dir/>
          <dgm:resizeHandles val="exact"/>
        </dgm:presLayoutVars>
      </dgm:prSet>
      <dgm:spPr/>
    </dgm:pt>
    <dgm:pt modelId="{F4287DD9-663E-4CA2-9739-E2DBF8262AF9}" type="pres">
      <dgm:prSet presAssocID="{0FCFE36F-D47C-4F60-ACE0-7098293BC4F2}" presName="dummy" presStyleCnt="0"/>
      <dgm:spPr/>
    </dgm:pt>
    <dgm:pt modelId="{92F6B7F6-FD2E-4CE8-9BC5-6314A2E7B5C2}" type="pres">
      <dgm:prSet presAssocID="{0FCFE36F-D47C-4F60-ACE0-7098293BC4F2}" presName="node" presStyleLbl="revTx" presStyleIdx="0" presStyleCnt="5" custRadScaleRad="105714" custRadScaleInc="10345">
        <dgm:presLayoutVars>
          <dgm:bulletEnabled val="1"/>
        </dgm:presLayoutVars>
      </dgm:prSet>
      <dgm:spPr/>
    </dgm:pt>
    <dgm:pt modelId="{69BC7352-74E5-4A5B-B00D-E2B1E3C5B8F2}" type="pres">
      <dgm:prSet presAssocID="{E4A65650-7048-4761-B5AA-9A78AF2A6962}" presName="sibTrans" presStyleLbl="node1" presStyleIdx="0" presStyleCnt="5"/>
      <dgm:spPr/>
    </dgm:pt>
    <dgm:pt modelId="{FF3E15CF-3BAC-4D09-ACA4-0DAF0681CF53}" type="pres">
      <dgm:prSet presAssocID="{305B600A-C539-4D3C-8055-1D9F59D24A22}" presName="dummy" presStyleCnt="0"/>
      <dgm:spPr/>
    </dgm:pt>
    <dgm:pt modelId="{066B2EF9-EF7F-4F6A-BB30-C5BF5A6E79FE}" type="pres">
      <dgm:prSet presAssocID="{305B600A-C539-4D3C-8055-1D9F59D24A22}" presName="node" presStyleLbl="revTx" presStyleIdx="1" presStyleCnt="5" custScaleX="159147" custRadScaleRad="120658" custRadScaleInc="-19390">
        <dgm:presLayoutVars>
          <dgm:bulletEnabled val="1"/>
        </dgm:presLayoutVars>
      </dgm:prSet>
      <dgm:spPr/>
    </dgm:pt>
    <dgm:pt modelId="{E7B2269E-2B33-4901-9339-CC8061E7E4AC}" type="pres">
      <dgm:prSet presAssocID="{9AE5A2C3-B548-42B3-BC91-6391D4661D62}" presName="sibTrans" presStyleLbl="node1" presStyleIdx="1" presStyleCnt="5"/>
      <dgm:spPr/>
    </dgm:pt>
    <dgm:pt modelId="{1978BF94-1DF9-438F-ABD6-0D9A57027944}" type="pres">
      <dgm:prSet presAssocID="{ED59DB92-4CE2-4977-873C-E8808A821C37}" presName="dummy" presStyleCnt="0"/>
      <dgm:spPr/>
    </dgm:pt>
    <dgm:pt modelId="{50EDDBF5-ECB5-4596-9115-71E91B934955}" type="pres">
      <dgm:prSet presAssocID="{ED59DB92-4CE2-4977-873C-E8808A821C37}" presName="node" presStyleLbl="revTx" presStyleIdx="2" presStyleCnt="5">
        <dgm:presLayoutVars>
          <dgm:bulletEnabled val="1"/>
        </dgm:presLayoutVars>
      </dgm:prSet>
      <dgm:spPr/>
    </dgm:pt>
    <dgm:pt modelId="{1914367C-5D2B-452E-8602-4ACF9A836F4B}" type="pres">
      <dgm:prSet presAssocID="{BEAE9F69-06BD-4266-BAC7-BCE8DEF5D46D}" presName="sibTrans" presStyleLbl="node1" presStyleIdx="2" presStyleCnt="5"/>
      <dgm:spPr/>
    </dgm:pt>
    <dgm:pt modelId="{2ED64220-C1F7-4FE9-93CB-2221FEDB256B}" type="pres">
      <dgm:prSet presAssocID="{03B40F63-41E0-4397-BCD2-BC242CB8B88D}" presName="dummy" presStyleCnt="0"/>
      <dgm:spPr/>
    </dgm:pt>
    <dgm:pt modelId="{0330BEB5-C42E-4F34-B089-E0848443CF16}" type="pres">
      <dgm:prSet presAssocID="{03B40F63-41E0-4397-BCD2-BC242CB8B88D}" presName="node" presStyleLbl="revTx" presStyleIdx="3" presStyleCnt="5">
        <dgm:presLayoutVars>
          <dgm:bulletEnabled val="1"/>
        </dgm:presLayoutVars>
      </dgm:prSet>
      <dgm:spPr/>
    </dgm:pt>
    <dgm:pt modelId="{9A5D1ECE-E05A-434C-80BB-9C3F81E9CF97}" type="pres">
      <dgm:prSet presAssocID="{BAC07F84-F825-4978-B990-4808DC7025A0}" presName="sibTrans" presStyleLbl="node1" presStyleIdx="3" presStyleCnt="5"/>
      <dgm:spPr/>
    </dgm:pt>
    <dgm:pt modelId="{41AC8027-3B11-4A3C-AEBA-B669ABC5F8B8}" type="pres">
      <dgm:prSet presAssocID="{FC7BEE98-64B0-423A-9F39-DCB6102DF478}" presName="dummy" presStyleCnt="0"/>
      <dgm:spPr/>
    </dgm:pt>
    <dgm:pt modelId="{7DCD4ADC-1A52-45F2-8463-D7453B055FD2}" type="pres">
      <dgm:prSet presAssocID="{FC7BEE98-64B0-423A-9F39-DCB6102DF478}" presName="node" presStyleLbl="revTx" presStyleIdx="4" presStyleCnt="5" custScaleX="161048">
        <dgm:presLayoutVars>
          <dgm:bulletEnabled val="1"/>
        </dgm:presLayoutVars>
      </dgm:prSet>
      <dgm:spPr/>
    </dgm:pt>
    <dgm:pt modelId="{E1872886-B4F5-4268-B4F4-E39CB9035C0D}" type="pres">
      <dgm:prSet presAssocID="{50650853-9915-4089-942A-E6E2D75C49A0}" presName="sibTrans" presStyleLbl="node1" presStyleIdx="4" presStyleCnt="5"/>
      <dgm:spPr/>
    </dgm:pt>
  </dgm:ptLst>
  <dgm:cxnLst>
    <dgm:cxn modelId="{350DD31F-4DB6-4589-A859-0DFE7F8D5D8D}" type="presOf" srcId="{ED59DB92-4CE2-4977-873C-E8808A821C37}" destId="{50EDDBF5-ECB5-4596-9115-71E91B934955}" srcOrd="0" destOrd="0" presId="urn:microsoft.com/office/officeart/2005/8/layout/cycle1"/>
    <dgm:cxn modelId="{D2FC1024-1FDB-4FEE-BE5A-5959A55A10D8}" srcId="{3B440701-9F3D-4E90-9BDA-93E8DED136FF}" destId="{FC7BEE98-64B0-423A-9F39-DCB6102DF478}" srcOrd="4" destOrd="0" parTransId="{7246857D-7D96-4CCA-93FE-D5AE592B78A0}" sibTransId="{50650853-9915-4089-942A-E6E2D75C49A0}"/>
    <dgm:cxn modelId="{6712D863-4DAE-42F4-BFEF-00DC95BD734D}" type="presOf" srcId="{E4A65650-7048-4761-B5AA-9A78AF2A6962}" destId="{69BC7352-74E5-4A5B-B00D-E2B1E3C5B8F2}" srcOrd="0" destOrd="0" presId="urn:microsoft.com/office/officeart/2005/8/layout/cycle1"/>
    <dgm:cxn modelId="{66F57546-A4B5-440A-9A8B-34873581ECE5}" type="presOf" srcId="{3B440701-9F3D-4E90-9BDA-93E8DED136FF}" destId="{BDF81271-8E7C-409D-A270-DE9E1D82FB90}" srcOrd="0" destOrd="0" presId="urn:microsoft.com/office/officeart/2005/8/layout/cycle1"/>
    <dgm:cxn modelId="{CD212968-5010-43DA-9444-3B1DD1F5B587}" type="presOf" srcId="{BAC07F84-F825-4978-B990-4808DC7025A0}" destId="{9A5D1ECE-E05A-434C-80BB-9C3F81E9CF97}" srcOrd="0" destOrd="0" presId="urn:microsoft.com/office/officeart/2005/8/layout/cycle1"/>
    <dgm:cxn modelId="{81B5866C-EA47-4298-A9BD-5D48B74B2A26}" srcId="{3B440701-9F3D-4E90-9BDA-93E8DED136FF}" destId="{ED59DB92-4CE2-4977-873C-E8808A821C37}" srcOrd="2" destOrd="0" parTransId="{3EBDADB6-0213-47E2-BF14-420A018F303D}" sibTransId="{BEAE9F69-06BD-4266-BAC7-BCE8DEF5D46D}"/>
    <dgm:cxn modelId="{20F31D50-60D6-422B-B2B9-3A455CCF0D58}" srcId="{3B440701-9F3D-4E90-9BDA-93E8DED136FF}" destId="{305B600A-C539-4D3C-8055-1D9F59D24A22}" srcOrd="1" destOrd="0" parTransId="{816CF900-E297-4169-ADC5-D38D0ADCD043}" sibTransId="{9AE5A2C3-B548-42B3-BC91-6391D4661D62}"/>
    <dgm:cxn modelId="{058D117C-C00A-482E-9AA6-4157A627B7CF}" type="presOf" srcId="{9AE5A2C3-B548-42B3-BC91-6391D4661D62}" destId="{E7B2269E-2B33-4901-9339-CC8061E7E4AC}" srcOrd="0" destOrd="0" presId="urn:microsoft.com/office/officeart/2005/8/layout/cycle1"/>
    <dgm:cxn modelId="{AA165197-047A-4A44-ABDF-C497ECAF9CAA}" type="presOf" srcId="{FC7BEE98-64B0-423A-9F39-DCB6102DF478}" destId="{7DCD4ADC-1A52-45F2-8463-D7453B055FD2}" srcOrd="0" destOrd="0" presId="urn:microsoft.com/office/officeart/2005/8/layout/cycle1"/>
    <dgm:cxn modelId="{3A1A40A7-6AAA-4125-AC36-D17D2D4A7D5E}" type="presOf" srcId="{0FCFE36F-D47C-4F60-ACE0-7098293BC4F2}" destId="{92F6B7F6-FD2E-4CE8-9BC5-6314A2E7B5C2}" srcOrd="0" destOrd="0" presId="urn:microsoft.com/office/officeart/2005/8/layout/cycle1"/>
    <dgm:cxn modelId="{455CAFC2-BE69-4072-B40B-363415A9DA63}" type="presOf" srcId="{50650853-9915-4089-942A-E6E2D75C49A0}" destId="{E1872886-B4F5-4268-B4F4-E39CB9035C0D}" srcOrd="0" destOrd="0" presId="urn:microsoft.com/office/officeart/2005/8/layout/cycle1"/>
    <dgm:cxn modelId="{0508A8CF-2693-486B-9147-8C826E518B43}" type="presOf" srcId="{BEAE9F69-06BD-4266-BAC7-BCE8DEF5D46D}" destId="{1914367C-5D2B-452E-8602-4ACF9A836F4B}" srcOrd="0" destOrd="0" presId="urn:microsoft.com/office/officeart/2005/8/layout/cycle1"/>
    <dgm:cxn modelId="{F8C46FD2-0080-4454-92C7-32782EFB5362}" srcId="{3B440701-9F3D-4E90-9BDA-93E8DED136FF}" destId="{03B40F63-41E0-4397-BCD2-BC242CB8B88D}" srcOrd="3" destOrd="0" parTransId="{0C6CC425-821C-4448-BDBD-6898EF3799E9}" sibTransId="{BAC07F84-F825-4978-B990-4808DC7025A0}"/>
    <dgm:cxn modelId="{73857DE9-02EC-4756-BF64-150D1A3EFF48}" srcId="{3B440701-9F3D-4E90-9BDA-93E8DED136FF}" destId="{0FCFE36F-D47C-4F60-ACE0-7098293BC4F2}" srcOrd="0" destOrd="0" parTransId="{D6665273-5121-496F-A166-17E391F6A084}" sibTransId="{E4A65650-7048-4761-B5AA-9A78AF2A6962}"/>
    <dgm:cxn modelId="{9FE595EF-678B-45CB-9F14-57E46F3545FA}" type="presOf" srcId="{03B40F63-41E0-4397-BCD2-BC242CB8B88D}" destId="{0330BEB5-C42E-4F34-B089-E0848443CF16}" srcOrd="0" destOrd="0" presId="urn:microsoft.com/office/officeart/2005/8/layout/cycle1"/>
    <dgm:cxn modelId="{34E612F5-7070-46C8-9F59-014B1801DB08}" type="presOf" srcId="{305B600A-C539-4D3C-8055-1D9F59D24A22}" destId="{066B2EF9-EF7F-4F6A-BB30-C5BF5A6E79FE}" srcOrd="0" destOrd="0" presId="urn:microsoft.com/office/officeart/2005/8/layout/cycle1"/>
    <dgm:cxn modelId="{01D22596-AE4E-4661-9EAF-9011B2270A07}" type="presParOf" srcId="{BDF81271-8E7C-409D-A270-DE9E1D82FB90}" destId="{F4287DD9-663E-4CA2-9739-E2DBF8262AF9}" srcOrd="0" destOrd="0" presId="urn:microsoft.com/office/officeart/2005/8/layout/cycle1"/>
    <dgm:cxn modelId="{81C56300-24A7-4A95-B499-84E76AA517F6}" type="presParOf" srcId="{BDF81271-8E7C-409D-A270-DE9E1D82FB90}" destId="{92F6B7F6-FD2E-4CE8-9BC5-6314A2E7B5C2}" srcOrd="1" destOrd="0" presId="urn:microsoft.com/office/officeart/2005/8/layout/cycle1"/>
    <dgm:cxn modelId="{74E71AE5-9402-41C4-8384-C55FB24DE904}" type="presParOf" srcId="{BDF81271-8E7C-409D-A270-DE9E1D82FB90}" destId="{69BC7352-74E5-4A5B-B00D-E2B1E3C5B8F2}" srcOrd="2" destOrd="0" presId="urn:microsoft.com/office/officeart/2005/8/layout/cycle1"/>
    <dgm:cxn modelId="{63D1EEAD-69FE-4688-9EFB-9682DEBBEA63}" type="presParOf" srcId="{BDF81271-8E7C-409D-A270-DE9E1D82FB90}" destId="{FF3E15CF-3BAC-4D09-ACA4-0DAF0681CF53}" srcOrd="3" destOrd="0" presId="urn:microsoft.com/office/officeart/2005/8/layout/cycle1"/>
    <dgm:cxn modelId="{8779409B-898F-4C2B-80A2-FB23C54C8D29}" type="presParOf" srcId="{BDF81271-8E7C-409D-A270-DE9E1D82FB90}" destId="{066B2EF9-EF7F-4F6A-BB30-C5BF5A6E79FE}" srcOrd="4" destOrd="0" presId="urn:microsoft.com/office/officeart/2005/8/layout/cycle1"/>
    <dgm:cxn modelId="{5081C79E-0D31-4061-BDDF-2F0B5A164A20}" type="presParOf" srcId="{BDF81271-8E7C-409D-A270-DE9E1D82FB90}" destId="{E7B2269E-2B33-4901-9339-CC8061E7E4AC}" srcOrd="5" destOrd="0" presId="urn:microsoft.com/office/officeart/2005/8/layout/cycle1"/>
    <dgm:cxn modelId="{039FC49F-638B-4855-B185-CCE68760B4E5}" type="presParOf" srcId="{BDF81271-8E7C-409D-A270-DE9E1D82FB90}" destId="{1978BF94-1DF9-438F-ABD6-0D9A57027944}" srcOrd="6" destOrd="0" presId="urn:microsoft.com/office/officeart/2005/8/layout/cycle1"/>
    <dgm:cxn modelId="{43178654-1B98-4221-A3E6-2BB8DFBCE403}" type="presParOf" srcId="{BDF81271-8E7C-409D-A270-DE9E1D82FB90}" destId="{50EDDBF5-ECB5-4596-9115-71E91B934955}" srcOrd="7" destOrd="0" presId="urn:microsoft.com/office/officeart/2005/8/layout/cycle1"/>
    <dgm:cxn modelId="{74AB1E7E-94F7-4246-8830-D5A99995D51B}" type="presParOf" srcId="{BDF81271-8E7C-409D-A270-DE9E1D82FB90}" destId="{1914367C-5D2B-452E-8602-4ACF9A836F4B}" srcOrd="8" destOrd="0" presId="urn:microsoft.com/office/officeart/2005/8/layout/cycle1"/>
    <dgm:cxn modelId="{A8E0E1B3-20EC-4B1F-B196-6E3C22C7DF31}" type="presParOf" srcId="{BDF81271-8E7C-409D-A270-DE9E1D82FB90}" destId="{2ED64220-C1F7-4FE9-93CB-2221FEDB256B}" srcOrd="9" destOrd="0" presId="urn:microsoft.com/office/officeart/2005/8/layout/cycle1"/>
    <dgm:cxn modelId="{6BEE8635-A653-4384-AED3-06A5ABF1621A}" type="presParOf" srcId="{BDF81271-8E7C-409D-A270-DE9E1D82FB90}" destId="{0330BEB5-C42E-4F34-B089-E0848443CF16}" srcOrd="10" destOrd="0" presId="urn:microsoft.com/office/officeart/2005/8/layout/cycle1"/>
    <dgm:cxn modelId="{3BB13497-EDEE-437E-B495-9DDAC0769D92}" type="presParOf" srcId="{BDF81271-8E7C-409D-A270-DE9E1D82FB90}" destId="{9A5D1ECE-E05A-434C-80BB-9C3F81E9CF97}" srcOrd="11" destOrd="0" presId="urn:microsoft.com/office/officeart/2005/8/layout/cycle1"/>
    <dgm:cxn modelId="{5A516E2C-A6BD-423C-9BCE-FA1DB828A716}" type="presParOf" srcId="{BDF81271-8E7C-409D-A270-DE9E1D82FB90}" destId="{41AC8027-3B11-4A3C-AEBA-B669ABC5F8B8}" srcOrd="12" destOrd="0" presId="urn:microsoft.com/office/officeart/2005/8/layout/cycle1"/>
    <dgm:cxn modelId="{9F6CFB78-7518-4563-A805-2876B243E82B}" type="presParOf" srcId="{BDF81271-8E7C-409D-A270-DE9E1D82FB90}" destId="{7DCD4ADC-1A52-45F2-8463-D7453B055FD2}" srcOrd="13" destOrd="0" presId="urn:microsoft.com/office/officeart/2005/8/layout/cycle1"/>
    <dgm:cxn modelId="{1127A188-6FF9-4404-914B-4270F58C7A51}" type="presParOf" srcId="{BDF81271-8E7C-409D-A270-DE9E1D82FB90}" destId="{E1872886-B4F5-4268-B4F4-E39CB9035C0D}" srcOrd="14" destOrd="0" presId="urn:microsoft.com/office/officeart/2005/8/layout/cycle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6B7F6-FD2E-4CE8-9BC5-6314A2E7B5C2}">
      <dsp:nvSpPr>
        <dsp:cNvPr id="0" name=""/>
        <dsp:cNvSpPr/>
      </dsp:nvSpPr>
      <dsp:spPr>
        <a:xfrm>
          <a:off x="3039574" y="0"/>
          <a:ext cx="918187" cy="91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b="1" kern="1200" dirty="0"/>
            <a:t>INFORMACION AL PACIENTE Y FAMILIAR </a:t>
          </a:r>
        </a:p>
        <a:p>
          <a:pPr marL="0" lvl="0" indent="0" algn="ctr" defTabSz="533400">
            <a:lnSpc>
              <a:spcPct val="90000"/>
            </a:lnSpc>
            <a:spcBef>
              <a:spcPct val="0"/>
            </a:spcBef>
            <a:spcAft>
              <a:spcPct val="35000"/>
            </a:spcAft>
            <a:buNone/>
          </a:pPr>
          <a:r>
            <a:rPr lang="es-CO" sz="900" b="1" kern="1200" dirty="0"/>
            <a:t>CONSENTIMIENTO</a:t>
          </a:r>
        </a:p>
      </dsp:txBody>
      <dsp:txXfrm>
        <a:off x="3039574" y="0"/>
        <a:ext cx="918187" cy="918187"/>
      </dsp:txXfrm>
    </dsp:sp>
    <dsp:sp modelId="{69BC7352-74E5-4A5B-B00D-E2B1E3C5B8F2}">
      <dsp:nvSpPr>
        <dsp:cNvPr id="0" name=""/>
        <dsp:cNvSpPr/>
      </dsp:nvSpPr>
      <dsp:spPr>
        <a:xfrm>
          <a:off x="1127336" y="310195"/>
          <a:ext cx="3441705" cy="3441705"/>
        </a:xfrm>
        <a:prstGeom prst="circularArrow">
          <a:avLst>
            <a:gd name="adj1" fmla="val 5202"/>
            <a:gd name="adj2" fmla="val 336066"/>
            <a:gd name="adj3" fmla="val 20486789"/>
            <a:gd name="adj4" fmla="val 18792629"/>
            <a:gd name="adj5" fmla="val 6069"/>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66B2EF9-EF7F-4F6A-BB30-C5BF5A6E79FE}">
      <dsp:nvSpPr>
        <dsp:cNvPr id="0" name=""/>
        <dsp:cNvSpPr/>
      </dsp:nvSpPr>
      <dsp:spPr>
        <a:xfrm>
          <a:off x="3556145" y="1688808"/>
          <a:ext cx="1461267" cy="91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b="1" kern="1200" dirty="0"/>
            <a:t>INFORMACION AL GRUPO ECMO  - UCIP </a:t>
          </a:r>
        </a:p>
      </dsp:txBody>
      <dsp:txXfrm>
        <a:off x="3556145" y="1688808"/>
        <a:ext cx="1461267" cy="918187"/>
      </dsp:txXfrm>
    </dsp:sp>
    <dsp:sp modelId="{E7B2269E-2B33-4901-9339-CC8061E7E4AC}">
      <dsp:nvSpPr>
        <dsp:cNvPr id="0" name=""/>
        <dsp:cNvSpPr/>
      </dsp:nvSpPr>
      <dsp:spPr>
        <a:xfrm>
          <a:off x="1197877" y="-68486"/>
          <a:ext cx="3441705" cy="3441705"/>
        </a:xfrm>
        <a:prstGeom prst="circularArrow">
          <a:avLst>
            <a:gd name="adj1" fmla="val 5202"/>
            <a:gd name="adj2" fmla="val 336066"/>
            <a:gd name="adj3" fmla="val 4986049"/>
            <a:gd name="adj4" fmla="val 2321872"/>
            <a:gd name="adj5" fmla="val 6069"/>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0EDDBF5-ECB5-4596-9115-71E91B934955}">
      <dsp:nvSpPr>
        <dsp:cNvPr id="0" name=""/>
        <dsp:cNvSpPr/>
      </dsp:nvSpPr>
      <dsp:spPr>
        <a:xfrm>
          <a:off x="2035132" y="2790419"/>
          <a:ext cx="918187" cy="91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b="1" kern="1200" dirty="0"/>
            <a:t>DEFINIR OBJETIVO TERAPEUTICO </a:t>
          </a:r>
        </a:p>
      </dsp:txBody>
      <dsp:txXfrm>
        <a:off x="2035132" y="2790419"/>
        <a:ext cx="918187" cy="918187"/>
      </dsp:txXfrm>
    </dsp:sp>
    <dsp:sp modelId="{1914367C-5D2B-452E-8602-4ACF9A836F4B}">
      <dsp:nvSpPr>
        <dsp:cNvPr id="0" name=""/>
        <dsp:cNvSpPr/>
      </dsp:nvSpPr>
      <dsp:spPr>
        <a:xfrm>
          <a:off x="773373" y="1775"/>
          <a:ext cx="3441705" cy="3441705"/>
        </a:xfrm>
        <a:prstGeom prst="circularArrow">
          <a:avLst>
            <a:gd name="adj1" fmla="val 5202"/>
            <a:gd name="adj2" fmla="val 336066"/>
            <a:gd name="adj3" fmla="val 8209907"/>
            <a:gd name="adj4" fmla="val 6449883"/>
            <a:gd name="adj5" fmla="val 6069"/>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330BEB5-C42E-4F34-B089-E0848443CF16}">
      <dsp:nvSpPr>
        <dsp:cNvPr id="0" name=""/>
        <dsp:cNvSpPr/>
      </dsp:nvSpPr>
      <dsp:spPr>
        <a:xfrm>
          <a:off x="582978" y="1735367"/>
          <a:ext cx="918187" cy="91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b="1" kern="1200" dirty="0"/>
            <a:t>VERIFICAR LA EXISTENCIA DE EQUIPOS E INSUMOS </a:t>
          </a:r>
        </a:p>
      </dsp:txBody>
      <dsp:txXfrm>
        <a:off x="582978" y="1735367"/>
        <a:ext cx="918187" cy="918187"/>
      </dsp:txXfrm>
    </dsp:sp>
    <dsp:sp modelId="{9A5D1ECE-E05A-434C-80BB-9C3F81E9CF97}">
      <dsp:nvSpPr>
        <dsp:cNvPr id="0" name=""/>
        <dsp:cNvSpPr/>
      </dsp:nvSpPr>
      <dsp:spPr>
        <a:xfrm>
          <a:off x="773373" y="1775"/>
          <a:ext cx="3441705" cy="3441705"/>
        </a:xfrm>
        <a:prstGeom prst="circularArrow">
          <a:avLst>
            <a:gd name="adj1" fmla="val 5202"/>
            <a:gd name="adj2" fmla="val 336066"/>
            <a:gd name="adj3" fmla="val 12297148"/>
            <a:gd name="adj4" fmla="val 10771316"/>
            <a:gd name="adj5" fmla="val 6069"/>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DCD4ADC-1A52-45F2-8463-D7453B055FD2}">
      <dsp:nvSpPr>
        <dsp:cNvPr id="0" name=""/>
        <dsp:cNvSpPr/>
      </dsp:nvSpPr>
      <dsp:spPr>
        <a:xfrm>
          <a:off x="857384" y="28257"/>
          <a:ext cx="1478722" cy="91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b="1" kern="1200" dirty="0"/>
            <a:t>PREPARACION DEL PACIENTE Y EQUIPOS </a:t>
          </a:r>
        </a:p>
      </dsp:txBody>
      <dsp:txXfrm>
        <a:off x="857384" y="28257"/>
        <a:ext cx="1478722" cy="918187"/>
      </dsp:txXfrm>
    </dsp:sp>
    <dsp:sp modelId="{E1872886-B4F5-4268-B4F4-E39CB9035C0D}">
      <dsp:nvSpPr>
        <dsp:cNvPr id="0" name=""/>
        <dsp:cNvSpPr/>
      </dsp:nvSpPr>
      <dsp:spPr>
        <a:xfrm>
          <a:off x="968127" y="-31350"/>
          <a:ext cx="3441705" cy="3441705"/>
        </a:xfrm>
        <a:prstGeom prst="circularArrow">
          <a:avLst>
            <a:gd name="adj1" fmla="val 5202"/>
            <a:gd name="adj2" fmla="val 336066"/>
            <a:gd name="adj3" fmla="val 16660394"/>
            <a:gd name="adj4" fmla="val 15398266"/>
            <a:gd name="adj5" fmla="val 6069"/>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117EE-A9D3-4AB4-BDEB-4224A33C6486}" type="datetimeFigureOut">
              <a:rPr lang="es-CO" smtClean="0"/>
              <a:t>27/05/2025</a:t>
            </a:fld>
            <a:endParaRPr lang="es-C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2FE04-1F2F-4969-8138-C09B3E3B2E71}" type="slidenum">
              <a:rPr lang="es-CO" smtClean="0"/>
              <a:t>‹Nº›</a:t>
            </a:fld>
            <a:endParaRPr lang="es-CO"/>
          </a:p>
        </p:txBody>
      </p:sp>
    </p:spTree>
    <p:extLst>
      <p:ext uri="{BB962C8B-B14F-4D97-AF65-F5344CB8AC3E}">
        <p14:creationId xmlns:p14="http://schemas.microsoft.com/office/powerpoint/2010/main" val="2174603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PAG</a:t>
            </a:r>
            <a:endParaRPr lang="es-CO" dirty="0"/>
          </a:p>
        </p:txBody>
      </p:sp>
      <p:sp>
        <p:nvSpPr>
          <p:cNvPr id="4" name="Slide Number Placeholder 3"/>
          <p:cNvSpPr>
            <a:spLocks noGrp="1"/>
          </p:cNvSpPr>
          <p:nvPr>
            <p:ph type="sldNum" sz="quarter" idx="5"/>
          </p:nvPr>
        </p:nvSpPr>
        <p:spPr/>
        <p:txBody>
          <a:bodyPr/>
          <a:lstStyle/>
          <a:p>
            <a:fld id="{B9CC9B8B-78F4-48DA-86B8-540657AB7392}" type="slidenum">
              <a:rPr lang="es-CO" smtClean="0"/>
              <a:t>11</a:t>
            </a:fld>
            <a:endParaRPr lang="es-CO"/>
          </a:p>
        </p:txBody>
      </p:sp>
    </p:spTree>
    <p:extLst>
      <p:ext uri="{BB962C8B-B14F-4D97-AF65-F5344CB8AC3E}">
        <p14:creationId xmlns:p14="http://schemas.microsoft.com/office/powerpoint/2010/main" val="4265476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9" name="Google Shape;74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estrategia óptima con respecto a la canulación periférica frente a la central sigue siendo controvertida en pacientes con </a:t>
            </a:r>
            <a:r>
              <a:rPr lang="es-MX" dirty="0" err="1"/>
              <a:t>cardiotomía</a:t>
            </a:r>
            <a:r>
              <a:rPr lang="es-MX" dirty="0"/>
              <a:t> </a:t>
            </a:r>
            <a:r>
              <a:rPr lang="es-MX" dirty="0" err="1"/>
              <a:t>posterio</a:t>
            </a:r>
            <a:endParaRPr lang="es-MX" dirty="0"/>
          </a:p>
          <a:p>
            <a:endParaRPr lang="es-CO" dirty="0"/>
          </a:p>
        </p:txBody>
      </p:sp>
      <p:sp>
        <p:nvSpPr>
          <p:cNvPr id="4" name="Slide Number Placeholder 3"/>
          <p:cNvSpPr>
            <a:spLocks noGrp="1"/>
          </p:cNvSpPr>
          <p:nvPr>
            <p:ph type="sldNum" sz="quarter" idx="5"/>
          </p:nvPr>
        </p:nvSpPr>
        <p:spPr/>
        <p:txBody>
          <a:bodyPr/>
          <a:lstStyle/>
          <a:p>
            <a:fld id="{B9CC9B8B-78F4-48DA-86B8-540657AB7392}" type="slidenum">
              <a:rPr lang="es-CO" smtClean="0"/>
              <a:t>16</a:t>
            </a:fld>
            <a:endParaRPr lang="es-CO"/>
          </a:p>
        </p:txBody>
      </p:sp>
    </p:spTree>
    <p:extLst>
      <p:ext uri="{BB962C8B-B14F-4D97-AF65-F5344CB8AC3E}">
        <p14:creationId xmlns:p14="http://schemas.microsoft.com/office/powerpoint/2010/main" val="116583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En pacientes con fisiología de Glenn (anastomosis </a:t>
            </a:r>
            <a:r>
              <a:rPr lang="es-MX" dirty="0" err="1"/>
              <a:t>cavopulmonar</a:t>
            </a:r>
            <a:r>
              <a:rPr lang="es-MX" dirty="0"/>
              <a:t> superior), que presentan una discontinuidad completa de las circulaciones cava superior e inferior, la estrategia de canulación debe considerarse especialmente basándose en la comprensión de la anastomosis y las causas de la descompensación. Un soporte y una canulación óptimos requieren un conocimiento completo de la anatomía venosa, la permeabilidad y la fisiopatología del paciente.</a:t>
            </a:r>
          </a:p>
          <a:p>
            <a:r>
              <a:rPr lang="es-MX" dirty="0"/>
              <a:t>Con presiones de Glenn elevadas, el drenaje del sistema venoso mediante una sola cánula en la vena cava inferior podría resultar inadecuado. Podría ser necesario añadir otro drenaje venoso en la vena cava superior (Figura 3).</a:t>
            </a:r>
            <a:endParaRPr lang="es-CO" dirty="0"/>
          </a:p>
          <a:p>
            <a:endParaRPr lang="es-CO" dirty="0"/>
          </a:p>
        </p:txBody>
      </p:sp>
      <p:sp>
        <p:nvSpPr>
          <p:cNvPr id="4" name="Slide Number Placeholder 3"/>
          <p:cNvSpPr>
            <a:spLocks noGrp="1"/>
          </p:cNvSpPr>
          <p:nvPr>
            <p:ph type="sldNum" sz="quarter" idx="5"/>
          </p:nvPr>
        </p:nvSpPr>
        <p:spPr/>
        <p:txBody>
          <a:bodyPr/>
          <a:lstStyle/>
          <a:p>
            <a:fld id="{FCF2FE04-1F2F-4969-8138-C09B3E3B2E71}" type="slidenum">
              <a:rPr lang="es-CO" smtClean="0"/>
              <a:t>22</a:t>
            </a:fld>
            <a:endParaRPr lang="es-CO"/>
          </a:p>
        </p:txBody>
      </p:sp>
    </p:spTree>
    <p:extLst>
      <p:ext uri="{BB962C8B-B14F-4D97-AF65-F5344CB8AC3E}">
        <p14:creationId xmlns:p14="http://schemas.microsoft.com/office/powerpoint/2010/main" val="249546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CO" sz="1200" dirty="0">
                <a:solidFill>
                  <a:srgbClr val="1F1F1F"/>
                </a:solidFill>
                <a:latin typeface="inherit"/>
              </a:rPr>
              <a:t>En pacientes con circulación de </a:t>
            </a:r>
            <a:r>
              <a:rPr lang="es-ES" altLang="es-CO" sz="1200" dirty="0" err="1">
                <a:solidFill>
                  <a:srgbClr val="1F1F1F"/>
                </a:solidFill>
                <a:latin typeface="inherit"/>
              </a:rPr>
              <a:t>Fontan</a:t>
            </a:r>
            <a:r>
              <a:rPr lang="es-ES" altLang="es-CO" sz="1200" dirty="0">
                <a:solidFill>
                  <a:srgbClr val="1F1F1F"/>
                </a:solidFill>
                <a:latin typeface="inherit"/>
              </a:rPr>
              <a:t>, es fundamental un drenaje venoso adecuado. Podría ser </a:t>
            </a:r>
            <a:r>
              <a:rPr lang="es-ES" altLang="es-CO" sz="1200" b="1" dirty="0">
                <a:solidFill>
                  <a:srgbClr val="1F1F1F"/>
                </a:solidFill>
                <a:latin typeface="inherit"/>
              </a:rPr>
              <a:t>necesaria</a:t>
            </a:r>
            <a:r>
              <a:rPr lang="es-ES" altLang="es-CO" sz="1200" dirty="0">
                <a:solidFill>
                  <a:srgbClr val="1F1F1F"/>
                </a:solidFill>
                <a:latin typeface="inherit"/>
              </a:rPr>
              <a:t> la canulación de múltiples puntos de drenaje venoso en los compartimentos superior e inferior. La descompresión completa del sistema venoso, </a:t>
            </a:r>
            <a:endParaRPr lang="es-ES" altLang="es-CO" sz="1050" dirty="0">
              <a:latin typeface="Arial" panose="020B0604020202020204" pitchFamily="34" charset="0"/>
            </a:endParaRPr>
          </a:p>
          <a:p>
            <a:endParaRPr lang="es-CO" dirty="0"/>
          </a:p>
        </p:txBody>
      </p:sp>
      <p:sp>
        <p:nvSpPr>
          <p:cNvPr id="4" name="Slide Number Placeholder 3"/>
          <p:cNvSpPr>
            <a:spLocks noGrp="1"/>
          </p:cNvSpPr>
          <p:nvPr>
            <p:ph type="sldNum" sz="quarter" idx="5"/>
          </p:nvPr>
        </p:nvSpPr>
        <p:spPr/>
        <p:txBody>
          <a:bodyPr/>
          <a:lstStyle/>
          <a:p>
            <a:fld id="{FCF2FE04-1F2F-4969-8138-C09B3E3B2E71}" type="slidenum">
              <a:rPr lang="es-CO" smtClean="0"/>
              <a:t>23</a:t>
            </a:fld>
            <a:endParaRPr lang="es-CO"/>
          </a:p>
        </p:txBody>
      </p:sp>
    </p:spTree>
    <p:extLst>
      <p:ext uri="{BB962C8B-B14F-4D97-AF65-F5344CB8AC3E}">
        <p14:creationId xmlns:p14="http://schemas.microsoft.com/office/powerpoint/2010/main" val="214819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ECMO </a:t>
            </a:r>
            <a:r>
              <a:rPr lang="es-MX" dirty="0" err="1"/>
              <a:t>venoarterial</a:t>
            </a:r>
            <a:r>
              <a:rPr lang="es-MX" dirty="0"/>
              <a:t> en el shock cardiogénico provoca un aumento significativo de la poscarga y la demanda de oxígeno, lo que puede causar una sobrecarga del VI y comprometer su recuperación.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 La ventilación del VI puede facilitar la retirada gradual de la ECMO y mejorar la recuperación miocárdica.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endParaRPr lang="es-CO" dirty="0"/>
          </a:p>
        </p:txBody>
      </p:sp>
      <p:sp>
        <p:nvSpPr>
          <p:cNvPr id="4" name="Slide Number Placeholder 3"/>
          <p:cNvSpPr>
            <a:spLocks noGrp="1"/>
          </p:cNvSpPr>
          <p:nvPr>
            <p:ph type="sldNum" sz="quarter" idx="5"/>
          </p:nvPr>
        </p:nvSpPr>
        <p:spPr/>
        <p:txBody>
          <a:bodyPr/>
          <a:lstStyle/>
          <a:p>
            <a:fld id="{FCF2FE04-1F2F-4969-8138-C09B3E3B2E71}" type="slidenum">
              <a:rPr lang="es-CO" smtClean="0"/>
              <a:t>26</a:t>
            </a:fld>
            <a:endParaRPr lang="es-CO"/>
          </a:p>
        </p:txBody>
      </p:sp>
    </p:spTree>
    <p:extLst>
      <p:ext uri="{BB962C8B-B14F-4D97-AF65-F5344CB8AC3E}">
        <p14:creationId xmlns:p14="http://schemas.microsoft.com/office/powerpoint/2010/main" val="2597189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125"/>
        <p:cNvGrpSpPr/>
        <p:nvPr/>
      </p:nvGrpSpPr>
      <p:grpSpPr>
        <a:xfrm>
          <a:off x="0" y="0"/>
          <a:ext cx="0" cy="0"/>
          <a:chOff x="0" y="0"/>
          <a:chExt cx="0" cy="0"/>
        </a:xfrm>
      </p:grpSpPr>
      <p:sp>
        <p:nvSpPr>
          <p:cNvPr id="126" name="Google Shape;126;p63"/>
          <p:cNvSpPr txBox="1">
            <a:spLocks noGrp="1"/>
          </p:cNvSpPr>
          <p:nvPr>
            <p:ph type="title"/>
          </p:nvPr>
        </p:nvSpPr>
        <p:spPr>
          <a:xfrm>
            <a:off x="457200" y="274638"/>
            <a:ext cx="8229600" cy="1143000"/>
          </a:xfrm>
          <a:prstGeom prst="rect">
            <a:avLst/>
          </a:prstGeom>
          <a:noFill/>
          <a:ln>
            <a:noFill/>
          </a:ln>
        </p:spPr>
        <p:txBody>
          <a:bodyPr spcFirstLastPara="1" wrap="square" lIns="45700" tIns="45700" rIns="45700"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7" name="Google Shape;127;p63"/>
          <p:cNvSpPr txBox="1">
            <a:spLocks noGrp="1"/>
          </p:cNvSpPr>
          <p:nvPr>
            <p:ph type="body" idx="1"/>
          </p:nvPr>
        </p:nvSpPr>
        <p:spPr>
          <a:xfrm>
            <a:off x="429816" y="348456"/>
            <a:ext cx="2144911" cy="931069"/>
          </a:xfrm>
          <a:prstGeom prst="rect">
            <a:avLst/>
          </a:prstGeom>
          <a:noFill/>
          <a:ln>
            <a:noFill/>
          </a:ln>
        </p:spPr>
        <p:txBody>
          <a:bodyPr spcFirstLastPara="1" wrap="square" lIns="45700" tIns="45700" rIns="45700" bIns="45700" anchor="b" anchorCtr="0">
            <a:noAutofit/>
          </a:bodyPr>
          <a:lstStyle>
            <a:lvl1pPr marL="171450" lvl="0" indent="-139303" algn="l">
              <a:lnSpc>
                <a:spcPct val="100000"/>
              </a:lnSpc>
              <a:spcBef>
                <a:spcPts val="2213"/>
              </a:spcBef>
              <a:spcAft>
                <a:spcPts val="0"/>
              </a:spcAft>
              <a:buClr>
                <a:srgbClr val="000000"/>
              </a:buClr>
              <a:buSzPts val="2250"/>
              <a:buChar char="•"/>
              <a:defRPr/>
            </a:lvl1pPr>
            <a:lvl2pPr marL="342900" lvl="1" indent="-139303" algn="l">
              <a:lnSpc>
                <a:spcPct val="100000"/>
              </a:lnSpc>
              <a:spcBef>
                <a:spcPts val="2213"/>
              </a:spcBef>
              <a:spcAft>
                <a:spcPts val="0"/>
              </a:spcAft>
              <a:buClr>
                <a:srgbClr val="000000"/>
              </a:buClr>
              <a:buSzPts val="2250"/>
              <a:buChar char="•"/>
              <a:defRPr/>
            </a:lvl2pPr>
            <a:lvl3pPr marL="514350" lvl="2" indent="-139303" algn="l">
              <a:lnSpc>
                <a:spcPct val="100000"/>
              </a:lnSpc>
              <a:spcBef>
                <a:spcPts val="2213"/>
              </a:spcBef>
              <a:spcAft>
                <a:spcPts val="0"/>
              </a:spcAft>
              <a:buClr>
                <a:srgbClr val="000000"/>
              </a:buClr>
              <a:buSzPts val="2250"/>
              <a:buChar char="•"/>
              <a:defRPr/>
            </a:lvl3pPr>
            <a:lvl4pPr marL="685800" lvl="3" indent="-139303" algn="l">
              <a:lnSpc>
                <a:spcPct val="100000"/>
              </a:lnSpc>
              <a:spcBef>
                <a:spcPts val="2213"/>
              </a:spcBef>
              <a:spcAft>
                <a:spcPts val="0"/>
              </a:spcAft>
              <a:buClr>
                <a:srgbClr val="000000"/>
              </a:buClr>
              <a:buSzPts val="2250"/>
              <a:buChar char="•"/>
              <a:defRPr/>
            </a:lvl4pPr>
            <a:lvl5pPr marL="857250" lvl="4" indent="-139303" algn="l">
              <a:lnSpc>
                <a:spcPct val="100000"/>
              </a:lnSpc>
              <a:spcBef>
                <a:spcPts val="2213"/>
              </a:spcBef>
              <a:spcAft>
                <a:spcPts val="0"/>
              </a:spcAft>
              <a:buClr>
                <a:srgbClr val="000000"/>
              </a:buClr>
              <a:buSzPts val="2250"/>
              <a:buChar char="•"/>
              <a:defRPr/>
            </a:lvl5pPr>
            <a:lvl6pPr marL="1028700" lvl="5" indent="-139303" algn="l">
              <a:lnSpc>
                <a:spcPct val="100000"/>
              </a:lnSpc>
              <a:spcBef>
                <a:spcPts val="2213"/>
              </a:spcBef>
              <a:spcAft>
                <a:spcPts val="0"/>
              </a:spcAft>
              <a:buClr>
                <a:srgbClr val="000000"/>
              </a:buClr>
              <a:buSzPts val="2250"/>
              <a:buChar char="•"/>
              <a:defRPr/>
            </a:lvl6pPr>
            <a:lvl7pPr marL="1200150" lvl="6" indent="-139303" algn="l">
              <a:lnSpc>
                <a:spcPct val="100000"/>
              </a:lnSpc>
              <a:spcBef>
                <a:spcPts val="2213"/>
              </a:spcBef>
              <a:spcAft>
                <a:spcPts val="0"/>
              </a:spcAft>
              <a:buClr>
                <a:srgbClr val="000000"/>
              </a:buClr>
              <a:buSzPts val="2250"/>
              <a:buChar char="•"/>
              <a:defRPr/>
            </a:lvl7pPr>
            <a:lvl8pPr marL="1371600" lvl="7" indent="-139303" algn="l">
              <a:lnSpc>
                <a:spcPct val="100000"/>
              </a:lnSpc>
              <a:spcBef>
                <a:spcPts val="2213"/>
              </a:spcBef>
              <a:spcAft>
                <a:spcPts val="0"/>
              </a:spcAft>
              <a:buClr>
                <a:srgbClr val="000000"/>
              </a:buClr>
              <a:buSzPts val="2250"/>
              <a:buChar char="•"/>
              <a:defRPr/>
            </a:lvl8pPr>
            <a:lvl9pPr marL="1543050" lvl="8" indent="-139303" algn="l">
              <a:lnSpc>
                <a:spcPct val="100000"/>
              </a:lnSpc>
              <a:spcBef>
                <a:spcPts val="2213"/>
              </a:spcBef>
              <a:spcAft>
                <a:spcPts val="0"/>
              </a:spcAft>
              <a:buClr>
                <a:srgbClr val="000000"/>
              </a:buClr>
              <a:buSzPts val="2250"/>
              <a:buChar char="•"/>
              <a:defRPr/>
            </a:lvl9pPr>
          </a:lstStyle>
          <a:p>
            <a:endParaRPr/>
          </a:p>
        </p:txBody>
      </p:sp>
      <p:sp>
        <p:nvSpPr>
          <p:cNvPr id="128" name="Google Shape;128;p63"/>
          <p:cNvSpPr txBox="1">
            <a:spLocks noGrp="1"/>
          </p:cNvSpPr>
          <p:nvPr>
            <p:ph type="dt" idx="10"/>
          </p:nvPr>
        </p:nvSpPr>
        <p:spPr>
          <a:xfrm>
            <a:off x="0" y="0"/>
            <a:ext cx="1125000" cy="15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125" b="0" i="0" u="none">
                <a:solidFill>
                  <a:srgbClr val="4B4F54"/>
                </a:solidFill>
                <a:latin typeface="Arial"/>
                <a:ea typeface="Arial"/>
                <a:cs typeface="Arial"/>
                <a:sym typeface="Arial"/>
              </a:defRPr>
            </a:lvl1pPr>
            <a:lvl2pPr marR="0" lvl="1"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2pPr>
            <a:lvl3pPr marR="0" lvl="2"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3pPr>
            <a:lvl4pPr marR="0" lvl="3"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4pPr>
            <a:lvl5pPr marR="0" lvl="4"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5pPr>
            <a:lvl6pPr marR="0" lvl="5"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6pPr>
            <a:lvl7pPr marR="0" lvl="6"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7pPr>
            <a:lvl8pPr marR="0" lvl="7"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8pPr>
            <a:lvl9pPr marR="0" lvl="8"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9pPr>
          </a:lstStyle>
          <a:p>
            <a:endParaRPr/>
          </a:p>
        </p:txBody>
      </p:sp>
      <p:sp>
        <p:nvSpPr>
          <p:cNvPr id="129" name="Google Shape;129;p63"/>
          <p:cNvSpPr txBox="1">
            <a:spLocks noGrp="1"/>
          </p:cNvSpPr>
          <p:nvPr>
            <p:ph type="ftr" idx="11"/>
          </p:nvPr>
        </p:nvSpPr>
        <p:spPr>
          <a:xfrm>
            <a:off x="0" y="0"/>
            <a:ext cx="1125000" cy="15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125" b="0" i="0" u="none">
                <a:solidFill>
                  <a:srgbClr val="4B4F54"/>
                </a:solidFill>
                <a:latin typeface="Arial"/>
                <a:ea typeface="Arial"/>
                <a:cs typeface="Arial"/>
                <a:sym typeface="Arial"/>
              </a:defRPr>
            </a:lvl1pPr>
            <a:lvl2pPr marR="0" lvl="1"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2pPr>
            <a:lvl3pPr marR="0" lvl="2"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3pPr>
            <a:lvl4pPr marR="0" lvl="3"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4pPr>
            <a:lvl5pPr marR="0" lvl="4"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5pPr>
            <a:lvl6pPr marR="0" lvl="5"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6pPr>
            <a:lvl7pPr marR="0" lvl="6"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7pPr>
            <a:lvl8pPr marR="0" lvl="7"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8pPr>
            <a:lvl9pPr marR="0" lvl="8" algn="ctr" rtl="0">
              <a:lnSpc>
                <a:spcPct val="100000"/>
              </a:lnSpc>
              <a:spcBef>
                <a:spcPts val="0"/>
              </a:spcBef>
              <a:spcAft>
                <a:spcPts val="0"/>
              </a:spcAft>
              <a:buSzPts val="1400"/>
              <a:buNone/>
              <a:defRPr sz="1125" b="0" i="0" u="none" strike="noStrike" cap="none">
                <a:solidFill>
                  <a:srgbClr val="4B4F54"/>
                </a:solidFill>
                <a:latin typeface="Arial"/>
                <a:ea typeface="Arial"/>
                <a:cs typeface="Arial"/>
                <a:sym typeface="Arial"/>
              </a:defRPr>
            </a:lvl9pPr>
          </a:lstStyle>
          <a:p>
            <a:endParaRPr/>
          </a:p>
        </p:txBody>
      </p:sp>
      <p:sp>
        <p:nvSpPr>
          <p:cNvPr id="130" name="Google Shape;130;p63"/>
          <p:cNvSpPr txBox="1">
            <a:spLocks noGrp="1"/>
          </p:cNvSpPr>
          <p:nvPr>
            <p:ph type="sldNum" idx="12"/>
          </p:nvPr>
        </p:nvSpPr>
        <p:spPr>
          <a:xfrm>
            <a:off x="6468071" y="6356350"/>
            <a:ext cx="169664" cy="230188"/>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None/>
              <a:defRPr sz="900">
                <a:solidFill>
                  <a:srgbClr val="000000"/>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None/>
              <a:defRPr sz="900">
                <a:solidFill>
                  <a:srgbClr val="000000"/>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None/>
              <a:defRPr sz="900">
                <a:solidFill>
                  <a:srgbClr val="000000"/>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None/>
              <a:defRPr sz="900">
                <a:solidFill>
                  <a:srgbClr val="000000"/>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None/>
              <a:defRPr sz="900">
                <a:solidFill>
                  <a:srgbClr val="000000"/>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None/>
              <a:defRPr sz="900">
                <a:solidFill>
                  <a:srgbClr val="000000"/>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None/>
              <a:defRPr sz="900">
                <a:solidFill>
                  <a:srgbClr val="000000"/>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None/>
              <a:defRPr sz="900">
                <a:solidFill>
                  <a:srgbClr val="000000"/>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None/>
              <a:defRPr sz="900">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401206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‹Nº›</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9.jpeg"/><Relationship Id="rId4" Type="http://schemas.openxmlformats.org/officeDocument/2006/relationships/image" Target="../media/image18.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jp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3A19B49-E533-8AE3-9341-386D7CFA8287}"/>
              </a:ext>
            </a:extLst>
          </p:cNvPr>
          <p:cNvSpPr/>
          <p:nvPr/>
        </p:nvSpPr>
        <p:spPr>
          <a:xfrm>
            <a:off x="0" y="1694033"/>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dirty="0"/>
          </a:p>
        </p:txBody>
      </p:sp>
      <p:sp>
        <p:nvSpPr>
          <p:cNvPr id="7" name="Subtitle 2"/>
          <p:cNvSpPr txBox="1">
            <a:spLocks/>
          </p:cNvSpPr>
          <p:nvPr/>
        </p:nvSpPr>
        <p:spPr>
          <a:xfrm>
            <a:off x="4390774" y="3411367"/>
            <a:ext cx="4637854"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it-IT" sz="1800" dirty="0"/>
              <a:t>PCC SANDRA ALBA </a:t>
            </a:r>
          </a:p>
          <a:p>
            <a:r>
              <a:rPr lang="it-IT" sz="1800" dirty="0"/>
              <a:t>ENFERMERA PERFUSIONISTA </a:t>
            </a:r>
          </a:p>
          <a:p>
            <a:r>
              <a:rPr lang="it-IT" sz="1800" dirty="0"/>
              <a:t>CLINICA IMBANACO </a:t>
            </a:r>
          </a:p>
          <a:p>
            <a:r>
              <a:rPr lang="it-IT" sz="1800" dirty="0"/>
              <a:t>CALI COLOMBIA</a:t>
            </a:r>
          </a:p>
        </p:txBody>
      </p:sp>
      <p:sp>
        <p:nvSpPr>
          <p:cNvPr id="10" name="Title 1"/>
          <p:cNvSpPr>
            <a:spLocks noGrp="1"/>
          </p:cNvSpPr>
          <p:nvPr>
            <p:ph type="ctrTitle"/>
          </p:nvPr>
        </p:nvSpPr>
        <p:spPr>
          <a:xfrm>
            <a:off x="4086795" y="779633"/>
            <a:ext cx="4937462" cy="2037763"/>
          </a:xfrm>
        </p:spPr>
        <p:txBody>
          <a:bodyPr>
            <a:noAutofit/>
          </a:bodyPr>
          <a:lstStyle/>
          <a:p>
            <a:r>
              <a:rPr lang="es-MX" sz="2800" dirty="0"/>
              <a:t>CEC Y ECMO EN CARDIOPATÍAS CONGÉNITAS:</a:t>
            </a:r>
            <a:br>
              <a:rPr lang="es-MX" sz="2800" dirty="0"/>
            </a:br>
            <a:r>
              <a:rPr lang="es-MX" sz="2800" dirty="0"/>
              <a:t>PERSPECTIVA DEL PERFUSIONISTA </a:t>
            </a:r>
            <a:br>
              <a:rPr lang="es-MX" sz="2800" dirty="0"/>
            </a:br>
            <a:r>
              <a:rPr lang="es-MX" sz="2800" dirty="0"/>
              <a:t> MANEJO EN EL QUIRÓFANO”</a:t>
            </a:r>
          </a:p>
        </p:txBody>
      </p:sp>
      <p:pic>
        <p:nvPicPr>
          <p:cNvPr id="18" name="Picture 17">
            <a:extLst>
              <a:ext uri="{FF2B5EF4-FFF2-40B4-BE49-F238E27FC236}">
                <a16:creationId xmlns:a16="http://schemas.microsoft.com/office/drawing/2014/main" id="{E3B4F94A-83C9-C9E1-BC2F-98CD70D6D2C8}"/>
              </a:ext>
            </a:extLst>
          </p:cNvPr>
          <p:cNvPicPr>
            <a:picLocks noChangeAspect="1"/>
          </p:cNvPicPr>
          <p:nvPr/>
        </p:nvPicPr>
        <p:blipFill>
          <a:blip r:embed="rId3"/>
          <a:stretch>
            <a:fillRect/>
          </a:stretch>
        </p:blipFill>
        <p:spPr>
          <a:xfrm>
            <a:off x="-1226" y="1447290"/>
            <a:ext cx="4392000" cy="48868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FC26C-F732-F031-DC05-15CF471634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3D6AD0-BB79-7498-E8DD-FEF05D3AB27D}"/>
              </a:ext>
            </a:extLst>
          </p:cNvPr>
          <p:cNvSpPr/>
          <p:nvPr/>
        </p:nvSpPr>
        <p:spPr>
          <a:xfrm>
            <a:off x="0" y="17145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sp>
        <p:nvSpPr>
          <p:cNvPr id="3" name="Title 2">
            <a:extLst>
              <a:ext uri="{FF2B5EF4-FFF2-40B4-BE49-F238E27FC236}">
                <a16:creationId xmlns:a16="http://schemas.microsoft.com/office/drawing/2014/main" id="{E76D3F48-2840-B201-910F-4D21697836CF}"/>
              </a:ext>
            </a:extLst>
          </p:cNvPr>
          <p:cNvSpPr>
            <a:spLocks noGrp="1"/>
          </p:cNvSpPr>
          <p:nvPr>
            <p:ph type="title"/>
          </p:nvPr>
        </p:nvSpPr>
        <p:spPr/>
        <p:txBody>
          <a:bodyPr/>
          <a:lstStyle/>
          <a:p>
            <a:r>
              <a:rPr lang="es-MX" b="1" dirty="0"/>
              <a:t>FALLO DEL VD</a:t>
            </a:r>
            <a:endParaRPr lang="es-CO" b="1" dirty="0"/>
          </a:p>
        </p:txBody>
      </p:sp>
      <p:pic>
        <p:nvPicPr>
          <p:cNvPr id="5" name="Picture 4">
            <a:extLst>
              <a:ext uri="{FF2B5EF4-FFF2-40B4-BE49-F238E27FC236}">
                <a16:creationId xmlns:a16="http://schemas.microsoft.com/office/drawing/2014/main" id="{08F228D1-C579-978D-030B-0586C292B0F3}"/>
              </a:ext>
            </a:extLst>
          </p:cNvPr>
          <p:cNvPicPr>
            <a:picLocks noChangeAspect="1"/>
          </p:cNvPicPr>
          <p:nvPr/>
        </p:nvPicPr>
        <p:blipFill>
          <a:blip r:embed="rId3"/>
          <a:stretch>
            <a:fillRect/>
          </a:stretch>
        </p:blipFill>
        <p:spPr>
          <a:xfrm>
            <a:off x="1259688" y="1714500"/>
            <a:ext cx="7092240" cy="3276000"/>
          </a:xfrm>
          <a:prstGeom prst="rect">
            <a:avLst/>
          </a:prstGeom>
        </p:spPr>
      </p:pic>
    </p:spTree>
    <p:extLst>
      <p:ext uri="{BB962C8B-B14F-4D97-AF65-F5344CB8AC3E}">
        <p14:creationId xmlns:p14="http://schemas.microsoft.com/office/powerpoint/2010/main" val="2702869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51CBC-6186-AE01-83DE-E3E5ED6B58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D7FE4FB-1E35-835B-3BB5-BE0380A55C34}"/>
              </a:ext>
            </a:extLst>
          </p:cNvPr>
          <p:cNvSpPr/>
          <p:nvPr/>
        </p:nvSpPr>
        <p:spPr>
          <a:xfrm>
            <a:off x="0" y="17145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s-PA"/>
          </a:p>
        </p:txBody>
      </p:sp>
      <p:pic>
        <p:nvPicPr>
          <p:cNvPr id="7" name="Picture 6">
            <a:extLst>
              <a:ext uri="{FF2B5EF4-FFF2-40B4-BE49-F238E27FC236}">
                <a16:creationId xmlns:a16="http://schemas.microsoft.com/office/drawing/2014/main" id="{B438F9C3-80F7-8F45-9257-37DDAD0ABD7B}"/>
              </a:ext>
            </a:extLst>
          </p:cNvPr>
          <p:cNvPicPr>
            <a:picLocks noChangeAspect="1"/>
          </p:cNvPicPr>
          <p:nvPr/>
        </p:nvPicPr>
        <p:blipFill>
          <a:blip r:embed="rId4"/>
          <a:stretch>
            <a:fillRect/>
          </a:stretch>
        </p:blipFill>
        <p:spPr>
          <a:xfrm>
            <a:off x="253218" y="95263"/>
            <a:ext cx="7133175" cy="1908000"/>
          </a:xfrm>
          <a:prstGeom prst="rect">
            <a:avLst/>
          </a:prstGeom>
        </p:spPr>
      </p:pic>
      <p:pic>
        <p:nvPicPr>
          <p:cNvPr id="8" name="Picture 7">
            <a:extLst>
              <a:ext uri="{FF2B5EF4-FFF2-40B4-BE49-F238E27FC236}">
                <a16:creationId xmlns:a16="http://schemas.microsoft.com/office/drawing/2014/main" id="{EEB904D9-72D6-603E-9CFE-D9C1A3837FAD}"/>
              </a:ext>
            </a:extLst>
          </p:cNvPr>
          <p:cNvPicPr>
            <a:picLocks noChangeAspect="1"/>
          </p:cNvPicPr>
          <p:nvPr/>
        </p:nvPicPr>
        <p:blipFill>
          <a:blip r:embed="rId5"/>
          <a:stretch>
            <a:fillRect/>
          </a:stretch>
        </p:blipFill>
        <p:spPr>
          <a:xfrm>
            <a:off x="259094" y="2003263"/>
            <a:ext cx="7127299" cy="1908000"/>
          </a:xfrm>
          <a:prstGeom prst="rect">
            <a:avLst/>
          </a:prstGeom>
        </p:spPr>
      </p:pic>
      <p:pic>
        <p:nvPicPr>
          <p:cNvPr id="9" name="Picture 8">
            <a:extLst>
              <a:ext uri="{FF2B5EF4-FFF2-40B4-BE49-F238E27FC236}">
                <a16:creationId xmlns:a16="http://schemas.microsoft.com/office/drawing/2014/main" id="{B29946DD-01B2-FE30-76E9-26673C43759D}"/>
              </a:ext>
            </a:extLst>
          </p:cNvPr>
          <p:cNvPicPr>
            <a:picLocks noChangeAspect="1"/>
          </p:cNvPicPr>
          <p:nvPr/>
        </p:nvPicPr>
        <p:blipFill>
          <a:blip r:embed="rId6"/>
          <a:stretch>
            <a:fillRect/>
          </a:stretch>
        </p:blipFill>
        <p:spPr>
          <a:xfrm>
            <a:off x="253218" y="3949948"/>
            <a:ext cx="7127299" cy="2722721"/>
          </a:xfrm>
          <a:prstGeom prst="rect">
            <a:avLst/>
          </a:prstGeom>
        </p:spPr>
      </p:pic>
      <p:pic>
        <p:nvPicPr>
          <p:cNvPr id="10" name="Picture 9">
            <a:extLst>
              <a:ext uri="{FF2B5EF4-FFF2-40B4-BE49-F238E27FC236}">
                <a16:creationId xmlns:a16="http://schemas.microsoft.com/office/drawing/2014/main" id="{CAF352ED-B9AE-3B0A-872B-2FAF7F61D77C}"/>
              </a:ext>
            </a:extLst>
          </p:cNvPr>
          <p:cNvPicPr>
            <a:picLocks noChangeAspect="1"/>
          </p:cNvPicPr>
          <p:nvPr/>
        </p:nvPicPr>
        <p:blipFill>
          <a:blip r:embed="rId7"/>
          <a:stretch>
            <a:fillRect/>
          </a:stretch>
        </p:blipFill>
        <p:spPr>
          <a:xfrm>
            <a:off x="138035" y="6591619"/>
            <a:ext cx="4086795" cy="190527"/>
          </a:xfrm>
          <a:prstGeom prst="rect">
            <a:avLst/>
          </a:prstGeom>
        </p:spPr>
      </p:pic>
      <p:sp>
        <p:nvSpPr>
          <p:cNvPr id="3" name="Rectangle 2">
            <a:extLst>
              <a:ext uri="{FF2B5EF4-FFF2-40B4-BE49-F238E27FC236}">
                <a16:creationId xmlns:a16="http://schemas.microsoft.com/office/drawing/2014/main" id="{5476E98B-0BDA-8066-570F-48A26A94DE16}"/>
              </a:ext>
            </a:extLst>
          </p:cNvPr>
          <p:cNvSpPr/>
          <p:nvPr/>
        </p:nvSpPr>
        <p:spPr>
          <a:xfrm>
            <a:off x="6879102" y="1049263"/>
            <a:ext cx="201168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a:ln w="0"/>
                <a:solidFill>
                  <a:schemeClr val="tx1"/>
                </a:solidFill>
                <a:effectLst>
                  <a:outerShdw blurRad="38100" dist="19050" dir="2700000" algn="tl" rotWithShape="0">
                    <a:schemeClr val="dk1">
                      <a:alpha val="40000"/>
                    </a:schemeClr>
                  </a:outerShdw>
                </a:effectLst>
              </a:rPr>
              <a:t>CATETERISMO</a:t>
            </a:r>
            <a:endParaRPr lang="es-CO"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135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C632E2-6B28-A6BF-D133-512B34D6CECA}"/>
              </a:ext>
            </a:extLst>
          </p:cNvPr>
          <p:cNvPicPr>
            <a:picLocks noChangeAspect="1"/>
          </p:cNvPicPr>
          <p:nvPr/>
        </p:nvPicPr>
        <p:blipFill>
          <a:blip r:embed="rId2"/>
          <a:stretch>
            <a:fillRect/>
          </a:stretch>
        </p:blipFill>
        <p:spPr>
          <a:xfrm>
            <a:off x="1471252" y="857250"/>
            <a:ext cx="6889808" cy="4941000"/>
          </a:xfrm>
          <a:prstGeom prst="rect">
            <a:avLst/>
          </a:prstGeom>
        </p:spPr>
      </p:pic>
      <p:sp>
        <p:nvSpPr>
          <p:cNvPr id="4" name="Double Brace 3">
            <a:extLst>
              <a:ext uri="{FF2B5EF4-FFF2-40B4-BE49-F238E27FC236}">
                <a16:creationId xmlns:a16="http://schemas.microsoft.com/office/drawing/2014/main" id="{D4CDA68B-6EBC-8273-C111-1F6748ACE7E6}"/>
              </a:ext>
            </a:extLst>
          </p:cNvPr>
          <p:cNvSpPr/>
          <p:nvPr/>
        </p:nvSpPr>
        <p:spPr>
          <a:xfrm>
            <a:off x="1471251" y="2897944"/>
            <a:ext cx="6889807" cy="1505243"/>
          </a:xfrm>
          <a:prstGeom prst="bracePair">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357726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id="{A421EDEA-95CA-AFB8-1692-6EF1B7E4329B}"/>
              </a:ext>
            </a:extLst>
          </p:cNvPr>
          <p:cNvCxnSpPr>
            <a:cxnSpLocks/>
          </p:cNvCxnSpPr>
          <p:nvPr/>
        </p:nvCxnSpPr>
        <p:spPr>
          <a:xfrm>
            <a:off x="8852483" y="1266214"/>
            <a:ext cx="44042" cy="433501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BD73B525-76FC-EC38-C3A9-98AF7BD99D4B}"/>
              </a:ext>
            </a:extLst>
          </p:cNvPr>
          <p:cNvCxnSpPr>
            <a:cxnSpLocks/>
          </p:cNvCxnSpPr>
          <p:nvPr/>
        </p:nvCxnSpPr>
        <p:spPr>
          <a:xfrm>
            <a:off x="666925" y="1154011"/>
            <a:ext cx="7808054"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5EF88AED-13CD-753B-6FFE-DABA29114BCE}"/>
              </a:ext>
            </a:extLst>
          </p:cNvPr>
          <p:cNvCxnSpPr>
            <a:cxnSpLocks/>
          </p:cNvCxnSpPr>
          <p:nvPr/>
        </p:nvCxnSpPr>
        <p:spPr>
          <a:xfrm flipV="1">
            <a:off x="666925" y="5695601"/>
            <a:ext cx="7808054" cy="83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5C373BF7-92A1-A6D4-35B3-BE255A24093D}"/>
              </a:ext>
            </a:extLst>
          </p:cNvPr>
          <p:cNvCxnSpPr>
            <a:cxnSpLocks/>
          </p:cNvCxnSpPr>
          <p:nvPr/>
        </p:nvCxnSpPr>
        <p:spPr>
          <a:xfrm>
            <a:off x="241184" y="1360591"/>
            <a:ext cx="0" cy="433501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32" name="Imagen 31">
            <a:extLst>
              <a:ext uri="{FF2B5EF4-FFF2-40B4-BE49-F238E27FC236}">
                <a16:creationId xmlns:a16="http://schemas.microsoft.com/office/drawing/2014/main" id="{108B995E-20A5-78C2-A42C-62819CBA0E71}"/>
              </a:ext>
            </a:extLst>
          </p:cNvPr>
          <p:cNvPicPr>
            <a:picLocks noChangeAspect="1"/>
          </p:cNvPicPr>
          <p:nvPr/>
        </p:nvPicPr>
        <p:blipFill>
          <a:blip r:embed="rId2"/>
          <a:stretch>
            <a:fillRect/>
          </a:stretch>
        </p:blipFill>
        <p:spPr>
          <a:xfrm>
            <a:off x="134318" y="990439"/>
            <a:ext cx="532608" cy="726491"/>
          </a:xfrm>
          <a:prstGeom prst="rect">
            <a:avLst/>
          </a:prstGeom>
        </p:spPr>
      </p:pic>
      <p:pic>
        <p:nvPicPr>
          <p:cNvPr id="34" name="Imagen 33">
            <a:extLst>
              <a:ext uri="{FF2B5EF4-FFF2-40B4-BE49-F238E27FC236}">
                <a16:creationId xmlns:a16="http://schemas.microsoft.com/office/drawing/2014/main" id="{CEC5CF3B-0165-CECC-CFC1-9F826D071C83}"/>
              </a:ext>
            </a:extLst>
          </p:cNvPr>
          <p:cNvPicPr>
            <a:picLocks noChangeAspect="1"/>
          </p:cNvPicPr>
          <p:nvPr/>
        </p:nvPicPr>
        <p:blipFill>
          <a:blip r:embed="rId3"/>
          <a:stretch>
            <a:fillRect/>
          </a:stretch>
        </p:blipFill>
        <p:spPr>
          <a:xfrm>
            <a:off x="8443229" y="5266471"/>
            <a:ext cx="585421" cy="602514"/>
          </a:xfrm>
          <a:prstGeom prst="rect">
            <a:avLst/>
          </a:prstGeom>
        </p:spPr>
      </p:pic>
      <p:pic>
        <p:nvPicPr>
          <p:cNvPr id="4" name="Imagen 3">
            <a:extLst>
              <a:ext uri="{FF2B5EF4-FFF2-40B4-BE49-F238E27FC236}">
                <a16:creationId xmlns:a16="http://schemas.microsoft.com/office/drawing/2014/main" id="{DEBE5E83-DDA8-CC5B-D811-B28F7DDFD5AB}"/>
              </a:ext>
            </a:extLst>
          </p:cNvPr>
          <p:cNvPicPr>
            <a:picLocks noChangeAspect="1"/>
          </p:cNvPicPr>
          <p:nvPr/>
        </p:nvPicPr>
        <p:blipFill>
          <a:blip r:embed="rId4"/>
          <a:stretch>
            <a:fillRect/>
          </a:stretch>
        </p:blipFill>
        <p:spPr>
          <a:xfrm>
            <a:off x="958828" y="1240746"/>
            <a:ext cx="2767500" cy="3990533"/>
          </a:xfrm>
          <a:prstGeom prst="rect">
            <a:avLst/>
          </a:prstGeom>
        </p:spPr>
      </p:pic>
      <p:graphicFrame>
        <p:nvGraphicFramePr>
          <p:cNvPr id="6" name="Diagrama 5">
            <a:extLst>
              <a:ext uri="{FF2B5EF4-FFF2-40B4-BE49-F238E27FC236}">
                <a16:creationId xmlns:a16="http://schemas.microsoft.com/office/drawing/2014/main" id="{C56675BB-5AE8-4219-91E0-D818FA5AFA39}"/>
              </a:ext>
            </a:extLst>
          </p:cNvPr>
          <p:cNvGraphicFramePr/>
          <p:nvPr>
            <p:extLst>
              <p:ext uri="{D42A27DB-BD31-4B8C-83A1-F6EECF244321}">
                <p14:modId xmlns:p14="http://schemas.microsoft.com/office/powerpoint/2010/main" val="36660795"/>
              </p:ext>
            </p:extLst>
          </p:nvPr>
        </p:nvGraphicFramePr>
        <p:xfrm>
          <a:off x="3630447" y="1457341"/>
          <a:ext cx="5259993" cy="3711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2" descr="Trasplante cardiaco. Saludalia.com">
            <a:extLst>
              <a:ext uri="{FF2B5EF4-FFF2-40B4-BE49-F238E27FC236}">
                <a16:creationId xmlns:a16="http://schemas.microsoft.com/office/drawing/2014/main" id="{331B8EBD-4C4E-8F88-AB16-B15FFA594B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5152" y="2290522"/>
            <a:ext cx="1369968" cy="171125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A4AC1BB4-849F-605B-FCC7-BC61FD49D7CE}"/>
              </a:ext>
            </a:extLst>
          </p:cNvPr>
          <p:cNvSpPr txBox="1"/>
          <p:nvPr/>
        </p:nvSpPr>
        <p:spPr>
          <a:xfrm>
            <a:off x="5566560" y="4980708"/>
            <a:ext cx="1478560" cy="57708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CO" sz="1050" b="1" dirty="0">
                <a:solidFill>
                  <a:schemeClr val="bg2">
                    <a:lumMod val="10000"/>
                  </a:schemeClr>
                </a:solidFill>
              </a:rPr>
              <a:t>RECUPERACIÓN</a:t>
            </a:r>
          </a:p>
          <a:p>
            <a:pPr algn="ctr"/>
            <a:r>
              <a:rPr lang="es-CO" sz="1050" b="1" dirty="0">
                <a:solidFill>
                  <a:schemeClr val="bg2">
                    <a:lumMod val="10000"/>
                  </a:schemeClr>
                </a:solidFill>
              </a:rPr>
              <a:t>TRASPLANTE</a:t>
            </a:r>
          </a:p>
          <a:p>
            <a:pPr algn="ctr"/>
            <a:r>
              <a:rPr lang="es-CO" sz="1050" b="1" dirty="0">
                <a:solidFill>
                  <a:schemeClr val="bg2">
                    <a:lumMod val="10000"/>
                  </a:schemeClr>
                </a:solidFill>
              </a:rPr>
              <a:t>DECISIÓN </a:t>
            </a:r>
          </a:p>
        </p:txBody>
      </p:sp>
    </p:spTree>
    <p:extLst>
      <p:ext uri="{BB962C8B-B14F-4D97-AF65-F5344CB8AC3E}">
        <p14:creationId xmlns:p14="http://schemas.microsoft.com/office/powerpoint/2010/main" val="3333469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err="1"/>
              <a:t>Preparación</a:t>
            </a:r>
            <a:r>
              <a:rPr b="1" dirty="0"/>
              <a:t> del </a:t>
            </a:r>
            <a:r>
              <a:rPr b="1" dirty="0" err="1"/>
              <a:t>Circuito</a:t>
            </a:r>
            <a:r>
              <a:rPr b="1" dirty="0"/>
              <a:t> ECMO</a:t>
            </a:r>
          </a:p>
        </p:txBody>
      </p:sp>
      <p:sp>
        <p:nvSpPr>
          <p:cNvPr id="3" name="Content Placeholder 2"/>
          <p:cNvSpPr>
            <a:spLocks noGrp="1"/>
          </p:cNvSpPr>
          <p:nvPr>
            <p:ph sz="half" idx="1"/>
          </p:nvPr>
        </p:nvSpPr>
        <p:spPr/>
        <p:txBody>
          <a:bodyPr>
            <a:normAutofit fontScale="92500"/>
          </a:bodyPr>
          <a:lstStyle/>
          <a:p>
            <a:r>
              <a:rPr dirty="0" err="1"/>
              <a:t>Selección</a:t>
            </a:r>
            <a:r>
              <a:rPr dirty="0"/>
              <a:t> </a:t>
            </a:r>
            <a:r>
              <a:rPr dirty="0" err="1"/>
              <a:t>cuidadosa</a:t>
            </a:r>
            <a:r>
              <a:rPr dirty="0"/>
              <a:t> de </a:t>
            </a:r>
            <a:r>
              <a:rPr dirty="0" err="1"/>
              <a:t>componentes</a:t>
            </a:r>
            <a:r>
              <a:rPr dirty="0"/>
              <a:t>.</a:t>
            </a:r>
          </a:p>
          <a:p>
            <a:r>
              <a:rPr dirty="0" err="1"/>
              <a:t>Optimización</a:t>
            </a:r>
            <a:r>
              <a:rPr dirty="0"/>
              <a:t> del </a:t>
            </a:r>
            <a:r>
              <a:rPr dirty="0" err="1"/>
              <a:t>circuito</a:t>
            </a:r>
            <a:r>
              <a:rPr dirty="0"/>
              <a:t> </a:t>
            </a:r>
            <a:r>
              <a:rPr dirty="0" err="1"/>
              <a:t>según</a:t>
            </a:r>
            <a:r>
              <a:rPr dirty="0"/>
              <a:t> </a:t>
            </a:r>
            <a:r>
              <a:rPr dirty="0" err="1"/>
              <a:t>tipo</a:t>
            </a:r>
            <a:r>
              <a:rPr dirty="0"/>
              <a:t> de </a:t>
            </a:r>
            <a:r>
              <a:rPr dirty="0" err="1"/>
              <a:t>soporte</a:t>
            </a:r>
            <a:r>
              <a:rPr dirty="0"/>
              <a:t>.</a:t>
            </a:r>
          </a:p>
          <a:p>
            <a:r>
              <a:rPr dirty="0" err="1"/>
              <a:t>Colocación</a:t>
            </a:r>
            <a:r>
              <a:rPr dirty="0"/>
              <a:t> central o </a:t>
            </a:r>
            <a:r>
              <a:rPr dirty="0" err="1"/>
              <a:t>periférica</a:t>
            </a:r>
            <a:r>
              <a:rPr dirty="0"/>
              <a:t> </a:t>
            </a:r>
            <a:r>
              <a:rPr dirty="0" err="1"/>
              <a:t>según</a:t>
            </a:r>
            <a:r>
              <a:rPr dirty="0"/>
              <a:t> </a:t>
            </a:r>
            <a:r>
              <a:rPr dirty="0" err="1"/>
              <a:t>anatomía</a:t>
            </a:r>
            <a:r>
              <a:rPr dirty="0"/>
              <a:t> y </a:t>
            </a:r>
            <a:r>
              <a:rPr dirty="0" err="1"/>
              <a:t>urgencia</a:t>
            </a:r>
            <a:r>
              <a:rPr dirty="0"/>
              <a:t>.</a:t>
            </a:r>
          </a:p>
          <a:p>
            <a:r>
              <a:rPr dirty="0" err="1"/>
              <a:t>Manejo</a:t>
            </a:r>
            <a:r>
              <a:rPr dirty="0"/>
              <a:t> </a:t>
            </a:r>
            <a:r>
              <a:rPr dirty="0" err="1"/>
              <a:t>personalizado</a:t>
            </a:r>
            <a:r>
              <a:rPr dirty="0"/>
              <a:t> </a:t>
            </a:r>
            <a:r>
              <a:rPr dirty="0" err="1"/>
              <a:t>basado</a:t>
            </a:r>
            <a:r>
              <a:rPr dirty="0"/>
              <a:t> </a:t>
            </a:r>
            <a:r>
              <a:rPr dirty="0" err="1"/>
              <a:t>en</a:t>
            </a:r>
            <a:r>
              <a:rPr dirty="0"/>
              <a:t> </a:t>
            </a:r>
            <a:r>
              <a:rPr dirty="0" err="1"/>
              <a:t>fisiopatología</a:t>
            </a:r>
            <a:r>
              <a:rPr dirty="0"/>
              <a:t> del </a:t>
            </a:r>
            <a:r>
              <a:rPr dirty="0" err="1"/>
              <a:t>paciente</a:t>
            </a:r>
            <a:r>
              <a:rPr dirty="0"/>
              <a:t>.</a:t>
            </a:r>
          </a:p>
        </p:txBody>
      </p:sp>
      <p:pic>
        <p:nvPicPr>
          <p:cNvPr id="7" name="Content Placeholder 6">
            <a:extLst>
              <a:ext uri="{FF2B5EF4-FFF2-40B4-BE49-F238E27FC236}">
                <a16:creationId xmlns:a16="http://schemas.microsoft.com/office/drawing/2014/main" id="{1FDAEAAB-CF46-932F-8C2E-ADC16899B67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17012" y="1600200"/>
            <a:ext cx="4038600" cy="3028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6" name="Google Shape;756;p35" descr="CuadroTexto 26"/>
          <p:cNvSpPr txBox="1"/>
          <p:nvPr/>
        </p:nvSpPr>
        <p:spPr>
          <a:xfrm>
            <a:off x="6951927" y="4128199"/>
            <a:ext cx="941189" cy="403045"/>
          </a:xfrm>
          <a:prstGeom prst="rect">
            <a:avLst/>
          </a:prstGeom>
          <a:noFill/>
          <a:ln>
            <a:noFill/>
          </a:ln>
        </p:spPr>
        <p:txBody>
          <a:bodyPr spcFirstLastPara="1" wrap="square" lIns="17138" tIns="17138" rIns="17138" bIns="17138" anchor="t" anchorCtr="0">
            <a:spAutoFit/>
          </a:bodyPr>
          <a:lstStyle/>
          <a:p>
            <a:pPr algn="ctr">
              <a:lnSpc>
                <a:spcPct val="114285"/>
              </a:lnSpc>
              <a:buClr>
                <a:srgbClr val="00B3A9"/>
              </a:buClr>
              <a:buSzPts val="2800"/>
            </a:pPr>
            <a:r>
              <a:rPr lang="en-US" sz="1050" dirty="0">
                <a:solidFill>
                  <a:srgbClr val="00B3A9"/>
                </a:solidFill>
                <a:latin typeface="Calibri"/>
                <a:cs typeface="Calibri"/>
                <a:sym typeface="Calibri"/>
              </a:rPr>
              <a:t>CANULA DE RETORNO</a:t>
            </a:r>
            <a:endParaRPr sz="675" dirty="0"/>
          </a:p>
        </p:txBody>
      </p:sp>
      <p:sp>
        <p:nvSpPr>
          <p:cNvPr id="757" name="Google Shape;757;p35" descr="Text Placeholder 1"/>
          <p:cNvSpPr txBox="1">
            <a:spLocks noGrp="1"/>
          </p:cNvSpPr>
          <p:nvPr>
            <p:ph type="body" idx="1"/>
          </p:nvPr>
        </p:nvSpPr>
        <p:spPr>
          <a:xfrm>
            <a:off x="2704505" y="1439987"/>
            <a:ext cx="4006453" cy="698301"/>
          </a:xfrm>
          <a:prstGeom prst="rect">
            <a:avLst/>
          </a:prstGeom>
          <a:noFill/>
          <a:ln>
            <a:noFill/>
          </a:ln>
        </p:spPr>
        <p:txBody>
          <a:bodyPr spcFirstLastPara="1" vert="horz" wrap="square" lIns="34284" tIns="17138" rIns="34284" bIns="17138" rtlCol="0" anchor="t" anchorCtr="0">
            <a:noAutofit/>
          </a:bodyPr>
          <a:lstStyle/>
          <a:p>
            <a:pPr marL="238125" indent="-83344">
              <a:spcBef>
                <a:spcPts val="0"/>
              </a:spcBef>
              <a:buSzPts val="6500"/>
              <a:buNone/>
            </a:pPr>
            <a:r>
              <a:rPr lang="es-MX" sz="1950" dirty="0">
                <a:solidFill>
                  <a:srgbClr val="000000"/>
                </a:solidFill>
                <a:latin typeface="Arial"/>
                <a:ea typeface="Arial"/>
                <a:cs typeface="Arial"/>
                <a:sym typeface="Arial"/>
              </a:rPr>
              <a:t>CIRCUITO DE ECMO</a:t>
            </a:r>
            <a:endParaRPr sz="1950" dirty="0">
              <a:solidFill>
                <a:srgbClr val="000000"/>
              </a:solidFill>
              <a:latin typeface="Arial"/>
              <a:ea typeface="Arial"/>
              <a:cs typeface="Arial"/>
              <a:sym typeface="Arial"/>
            </a:endParaRPr>
          </a:p>
        </p:txBody>
      </p:sp>
      <p:sp>
        <p:nvSpPr>
          <p:cNvPr id="758" name="Google Shape;758;p35" descr="CuadroTexto 26"/>
          <p:cNvSpPr txBox="1"/>
          <p:nvPr/>
        </p:nvSpPr>
        <p:spPr>
          <a:xfrm>
            <a:off x="2430661" y="4095543"/>
            <a:ext cx="943570" cy="438567"/>
          </a:xfrm>
          <a:prstGeom prst="rect">
            <a:avLst/>
          </a:prstGeom>
          <a:noFill/>
          <a:ln>
            <a:noFill/>
          </a:ln>
        </p:spPr>
        <p:txBody>
          <a:bodyPr spcFirstLastPara="1" wrap="square" lIns="17138" tIns="17138" rIns="17138" bIns="17138" anchor="t" anchorCtr="0">
            <a:spAutoFit/>
          </a:bodyPr>
          <a:lstStyle/>
          <a:p>
            <a:pPr algn="ctr">
              <a:lnSpc>
                <a:spcPct val="125000"/>
              </a:lnSpc>
              <a:buClr>
                <a:srgbClr val="00B3A9"/>
              </a:buClr>
              <a:buSzPts val="2800"/>
            </a:pPr>
            <a:r>
              <a:rPr lang="en-US" sz="1050" dirty="0">
                <a:solidFill>
                  <a:srgbClr val="00B3A9"/>
                </a:solidFill>
                <a:latin typeface="Calibri"/>
                <a:cs typeface="Calibri"/>
                <a:sym typeface="Calibri"/>
              </a:rPr>
              <a:t>LINEA DE EXTRACCION</a:t>
            </a:r>
            <a:endParaRPr sz="675" dirty="0"/>
          </a:p>
        </p:txBody>
      </p:sp>
      <p:sp>
        <p:nvSpPr>
          <p:cNvPr id="763" name="Google Shape;763;p35" descr="Rectángulo 22"/>
          <p:cNvSpPr txBox="1"/>
          <p:nvPr/>
        </p:nvSpPr>
        <p:spPr>
          <a:xfrm>
            <a:off x="1095672" y="4617131"/>
            <a:ext cx="1090613" cy="842524"/>
          </a:xfrm>
          <a:prstGeom prst="rect">
            <a:avLst/>
          </a:prstGeom>
          <a:noFill/>
          <a:ln>
            <a:noFill/>
          </a:ln>
        </p:spPr>
        <p:txBody>
          <a:bodyPr spcFirstLastPara="1" wrap="square" lIns="17138" tIns="17138" rIns="17138" bIns="17138" anchor="t" anchorCtr="0">
            <a:spAutoFit/>
          </a:bodyPr>
          <a:lstStyle/>
          <a:p>
            <a:pPr>
              <a:buClr>
                <a:srgbClr val="452239"/>
              </a:buClr>
              <a:buSzPts val="1600"/>
            </a:pPr>
            <a:r>
              <a:rPr lang="en-US" sz="1050" dirty="0">
                <a:latin typeface="Calibri"/>
                <a:ea typeface="Calibri"/>
                <a:cs typeface="Calibri"/>
                <a:sym typeface="Calibri"/>
              </a:rPr>
              <a:t>UBICADA EN LA VENA FEMORAL </a:t>
            </a:r>
          </a:p>
          <a:p>
            <a:pPr>
              <a:buClr>
                <a:srgbClr val="452239"/>
              </a:buClr>
              <a:buSzPts val="1600"/>
            </a:pPr>
            <a:r>
              <a:rPr lang="en-US" sz="1050" dirty="0">
                <a:latin typeface="Calibri"/>
                <a:cs typeface="Calibri"/>
                <a:sym typeface="Calibri"/>
              </a:rPr>
              <a:t>O CENTRAL EN LA AURICULA DERECHA</a:t>
            </a:r>
            <a:endParaRPr sz="1050" dirty="0"/>
          </a:p>
        </p:txBody>
      </p:sp>
      <p:sp>
        <p:nvSpPr>
          <p:cNvPr id="764" name="Google Shape;764;p35" descr="Rectángulo 22"/>
          <p:cNvSpPr txBox="1"/>
          <p:nvPr/>
        </p:nvSpPr>
        <p:spPr>
          <a:xfrm>
            <a:off x="2437805" y="4556561"/>
            <a:ext cx="1291233" cy="1004107"/>
          </a:xfrm>
          <a:prstGeom prst="rect">
            <a:avLst/>
          </a:prstGeom>
          <a:noFill/>
          <a:ln>
            <a:noFill/>
          </a:ln>
        </p:spPr>
        <p:txBody>
          <a:bodyPr spcFirstLastPara="1" wrap="square" lIns="17138" tIns="17138" rIns="17138" bIns="17138" anchor="t" anchorCtr="0">
            <a:spAutoFit/>
          </a:bodyPr>
          <a:lstStyle/>
          <a:p>
            <a:pPr>
              <a:buClr>
                <a:srgbClr val="452239"/>
              </a:buClr>
              <a:buSzPts val="1600"/>
            </a:pPr>
            <a:r>
              <a:rPr lang="en-US" sz="1050" dirty="0">
                <a:solidFill>
                  <a:srgbClr val="452239"/>
                </a:solidFill>
                <a:latin typeface="Calibri"/>
                <a:ea typeface="Calibri"/>
                <a:cs typeface="Calibri"/>
                <a:sym typeface="Calibri"/>
              </a:rPr>
              <a:t>3/8 PARA ADULTOS</a:t>
            </a:r>
          </a:p>
          <a:p>
            <a:pPr>
              <a:buClr>
                <a:srgbClr val="452239"/>
              </a:buClr>
              <a:buSzPts val="1600"/>
            </a:pPr>
            <a:r>
              <a:rPr lang="en-US" sz="1050" dirty="0">
                <a:solidFill>
                  <a:srgbClr val="452239"/>
                </a:solidFill>
                <a:latin typeface="Calibri"/>
                <a:ea typeface="Calibri"/>
                <a:cs typeface="Calibri"/>
                <a:sym typeface="Calibri"/>
              </a:rPr>
              <a:t>¼  PEDIATRICOS</a:t>
            </a:r>
          </a:p>
          <a:p>
            <a:pPr>
              <a:buClr>
                <a:srgbClr val="452239"/>
              </a:buClr>
              <a:buSzPts val="1600"/>
            </a:pPr>
            <a:r>
              <a:rPr lang="en-US" sz="1050" dirty="0">
                <a:solidFill>
                  <a:srgbClr val="452239"/>
                </a:solidFill>
                <a:latin typeface="Calibri"/>
                <a:ea typeface="Calibri"/>
                <a:cs typeface="Calibri"/>
                <a:sym typeface="Calibri"/>
              </a:rPr>
              <a:t>LINEA CON PRESION NEGATIVA Y SITIO DE MEDICION DE LA SATURACION VENOSA</a:t>
            </a:r>
            <a:endParaRPr sz="1050" dirty="0"/>
          </a:p>
        </p:txBody>
      </p:sp>
      <p:sp>
        <p:nvSpPr>
          <p:cNvPr id="771" name="Google Shape;771;p35" descr="CuadroTexto 25"/>
          <p:cNvSpPr txBox="1"/>
          <p:nvPr/>
        </p:nvSpPr>
        <p:spPr>
          <a:xfrm>
            <a:off x="4808339" y="2148237"/>
            <a:ext cx="2782491" cy="223138"/>
          </a:xfrm>
          <a:prstGeom prst="rect">
            <a:avLst/>
          </a:prstGeom>
          <a:noFill/>
          <a:ln>
            <a:noFill/>
          </a:ln>
        </p:spPr>
        <p:txBody>
          <a:bodyPr spcFirstLastPara="1" wrap="square" lIns="19050" tIns="19050" rIns="19050" bIns="19050" anchor="ctr" anchorCtr="0">
            <a:spAutoFit/>
          </a:bodyPr>
          <a:lstStyle/>
          <a:p>
            <a:pPr>
              <a:buClr>
                <a:srgbClr val="FFFFFF"/>
              </a:buClr>
              <a:buSzPts val="3200"/>
            </a:pPr>
            <a:r>
              <a:rPr lang="en-US" sz="1200" dirty="0">
                <a:solidFill>
                  <a:srgbClr val="FFFFFF"/>
                </a:solidFill>
                <a:latin typeface="Arial"/>
                <a:ea typeface="Arial"/>
                <a:cs typeface="Arial"/>
                <a:sym typeface="Arial"/>
              </a:rPr>
              <a:t>CIRCUITO DE ECMO</a:t>
            </a:r>
            <a:endParaRPr sz="675" dirty="0"/>
          </a:p>
        </p:txBody>
      </p:sp>
      <p:pic>
        <p:nvPicPr>
          <p:cNvPr id="772" name="Google Shape;772;p35" descr="Marcador de posición de imagen 25"/>
          <p:cNvPicPr preferRelativeResize="0"/>
          <p:nvPr/>
        </p:nvPicPr>
        <p:blipFill rotWithShape="1">
          <a:blip r:embed="rId3">
            <a:alphaModFix/>
          </a:blip>
          <a:srcRect/>
          <a:stretch/>
        </p:blipFill>
        <p:spPr>
          <a:xfrm>
            <a:off x="8476060" y="1073944"/>
            <a:ext cx="320873" cy="320873"/>
          </a:xfrm>
          <a:prstGeom prst="rect">
            <a:avLst/>
          </a:prstGeom>
          <a:noFill/>
          <a:ln>
            <a:noFill/>
          </a:ln>
        </p:spPr>
      </p:pic>
      <p:pic>
        <p:nvPicPr>
          <p:cNvPr id="24" name="Imagen 23">
            <a:extLst>
              <a:ext uri="{FF2B5EF4-FFF2-40B4-BE49-F238E27FC236}">
                <a16:creationId xmlns:a16="http://schemas.microsoft.com/office/drawing/2014/main" id="{D1DBDDAB-1C71-461A-912D-9EAB085ACAC9}"/>
              </a:ext>
            </a:extLst>
          </p:cNvPr>
          <p:cNvPicPr>
            <a:picLocks noChangeAspect="1"/>
          </p:cNvPicPr>
          <p:nvPr/>
        </p:nvPicPr>
        <p:blipFill>
          <a:blip r:embed="rId4"/>
          <a:stretch>
            <a:fillRect/>
          </a:stretch>
        </p:blipFill>
        <p:spPr>
          <a:xfrm>
            <a:off x="816547" y="1925836"/>
            <a:ext cx="1653107" cy="2079000"/>
          </a:xfrm>
          <a:prstGeom prst="rect">
            <a:avLst/>
          </a:prstGeom>
        </p:spPr>
      </p:pic>
      <p:pic>
        <p:nvPicPr>
          <p:cNvPr id="3" name="Imagen 2">
            <a:extLst>
              <a:ext uri="{FF2B5EF4-FFF2-40B4-BE49-F238E27FC236}">
                <a16:creationId xmlns:a16="http://schemas.microsoft.com/office/drawing/2014/main" id="{00F9FFF1-5030-4E57-94B9-47A41AF901D6}"/>
              </a:ext>
            </a:extLst>
          </p:cNvPr>
          <p:cNvPicPr>
            <a:picLocks noChangeAspect="1"/>
          </p:cNvPicPr>
          <p:nvPr/>
        </p:nvPicPr>
        <p:blipFill>
          <a:blip r:embed="rId5"/>
          <a:stretch>
            <a:fillRect/>
          </a:stretch>
        </p:blipFill>
        <p:spPr>
          <a:xfrm rot="5400000">
            <a:off x="2218232" y="2144511"/>
            <a:ext cx="1998000" cy="1647499"/>
          </a:xfrm>
          <a:prstGeom prst="rect">
            <a:avLst/>
          </a:prstGeom>
        </p:spPr>
      </p:pic>
      <p:pic>
        <p:nvPicPr>
          <p:cNvPr id="6" name="Imagen 5">
            <a:extLst>
              <a:ext uri="{FF2B5EF4-FFF2-40B4-BE49-F238E27FC236}">
                <a16:creationId xmlns:a16="http://schemas.microsoft.com/office/drawing/2014/main" id="{F1BFD9BC-2743-4CD6-A58D-10686437C799}"/>
              </a:ext>
            </a:extLst>
          </p:cNvPr>
          <p:cNvPicPr>
            <a:picLocks noChangeAspect="1"/>
          </p:cNvPicPr>
          <p:nvPr/>
        </p:nvPicPr>
        <p:blipFill>
          <a:blip r:embed="rId6"/>
          <a:stretch>
            <a:fillRect/>
          </a:stretch>
        </p:blipFill>
        <p:spPr>
          <a:xfrm rot="5400000">
            <a:off x="5105419" y="2214510"/>
            <a:ext cx="1962000" cy="1471500"/>
          </a:xfrm>
          <a:prstGeom prst="rect">
            <a:avLst/>
          </a:prstGeom>
        </p:spPr>
      </p:pic>
      <p:pic>
        <p:nvPicPr>
          <p:cNvPr id="31" name="Imagen 30">
            <a:extLst>
              <a:ext uri="{FF2B5EF4-FFF2-40B4-BE49-F238E27FC236}">
                <a16:creationId xmlns:a16="http://schemas.microsoft.com/office/drawing/2014/main" id="{16885E9A-E5F0-46EB-889A-3E2D73936599}"/>
              </a:ext>
            </a:extLst>
          </p:cNvPr>
          <p:cNvPicPr>
            <a:picLocks noChangeAspect="1"/>
          </p:cNvPicPr>
          <p:nvPr/>
        </p:nvPicPr>
        <p:blipFill>
          <a:blip r:embed="rId7"/>
          <a:stretch>
            <a:fillRect/>
          </a:stretch>
        </p:blipFill>
        <p:spPr>
          <a:xfrm rot="5400000">
            <a:off x="6596758" y="2173829"/>
            <a:ext cx="2024358" cy="1498500"/>
          </a:xfrm>
          <a:prstGeom prst="rect">
            <a:avLst/>
          </a:prstGeom>
        </p:spPr>
      </p:pic>
      <p:sp>
        <p:nvSpPr>
          <p:cNvPr id="23" name="Google Shape;758;p35" descr="CuadroTexto 26">
            <a:extLst>
              <a:ext uri="{FF2B5EF4-FFF2-40B4-BE49-F238E27FC236}">
                <a16:creationId xmlns:a16="http://schemas.microsoft.com/office/drawing/2014/main" id="{F8A2962A-BF99-4F28-8B5D-5CF150DD4246}"/>
              </a:ext>
            </a:extLst>
          </p:cNvPr>
          <p:cNvSpPr txBox="1"/>
          <p:nvPr/>
        </p:nvSpPr>
        <p:spPr>
          <a:xfrm>
            <a:off x="3950494" y="4109470"/>
            <a:ext cx="943570" cy="236589"/>
          </a:xfrm>
          <a:prstGeom prst="rect">
            <a:avLst/>
          </a:prstGeom>
          <a:noFill/>
          <a:ln>
            <a:noFill/>
          </a:ln>
        </p:spPr>
        <p:txBody>
          <a:bodyPr spcFirstLastPara="1" wrap="square" lIns="17138" tIns="17138" rIns="17138" bIns="17138" anchor="t" anchorCtr="0">
            <a:spAutoFit/>
          </a:bodyPr>
          <a:lstStyle/>
          <a:p>
            <a:pPr algn="ctr">
              <a:lnSpc>
                <a:spcPct val="125000"/>
              </a:lnSpc>
              <a:buClr>
                <a:srgbClr val="00B3A9"/>
              </a:buClr>
              <a:buSzPts val="2800"/>
            </a:pPr>
            <a:r>
              <a:rPr lang="en-US" sz="1050" dirty="0">
                <a:solidFill>
                  <a:srgbClr val="00B3A9"/>
                </a:solidFill>
                <a:latin typeface="Calibri"/>
                <a:cs typeface="Calibri"/>
                <a:sym typeface="Calibri"/>
              </a:rPr>
              <a:t>BOMBA</a:t>
            </a:r>
            <a:endParaRPr sz="675" dirty="0"/>
          </a:p>
        </p:txBody>
      </p:sp>
      <p:sp>
        <p:nvSpPr>
          <p:cNvPr id="25" name="Google Shape;764;p35" descr="Rectángulo 22">
            <a:extLst>
              <a:ext uri="{FF2B5EF4-FFF2-40B4-BE49-F238E27FC236}">
                <a16:creationId xmlns:a16="http://schemas.microsoft.com/office/drawing/2014/main" id="{F1108474-6DDF-4E41-90BC-63409991C0E9}"/>
              </a:ext>
            </a:extLst>
          </p:cNvPr>
          <p:cNvSpPr txBox="1"/>
          <p:nvPr/>
        </p:nvSpPr>
        <p:spPr>
          <a:xfrm>
            <a:off x="4006657" y="4455549"/>
            <a:ext cx="1091803" cy="1004107"/>
          </a:xfrm>
          <a:prstGeom prst="rect">
            <a:avLst/>
          </a:prstGeom>
          <a:noFill/>
          <a:ln>
            <a:noFill/>
          </a:ln>
        </p:spPr>
        <p:txBody>
          <a:bodyPr spcFirstLastPara="1" wrap="square" lIns="17138" tIns="17138" rIns="17138" bIns="17138" anchor="t" anchorCtr="0">
            <a:spAutoFit/>
          </a:bodyPr>
          <a:lstStyle/>
          <a:p>
            <a:pPr>
              <a:buClr>
                <a:srgbClr val="452239"/>
              </a:buClr>
              <a:buSzPts val="1600"/>
            </a:pPr>
            <a:r>
              <a:rPr lang="en-US" sz="1050" dirty="0">
                <a:solidFill>
                  <a:srgbClr val="452239"/>
                </a:solidFill>
                <a:latin typeface="Calibri"/>
                <a:ea typeface="Calibri"/>
                <a:cs typeface="Calibri"/>
                <a:sym typeface="Calibri"/>
              </a:rPr>
              <a:t>EXTRAE LA SANGRE DEL CUERPO Y LA IMPULSA CON PRESION A LA MEMBRANA PARA OXIGENARLA .</a:t>
            </a:r>
            <a:endParaRPr sz="1050" dirty="0"/>
          </a:p>
        </p:txBody>
      </p:sp>
      <p:sp>
        <p:nvSpPr>
          <p:cNvPr id="26" name="Google Shape;758;p35" descr="CuadroTexto 26">
            <a:extLst>
              <a:ext uri="{FF2B5EF4-FFF2-40B4-BE49-F238E27FC236}">
                <a16:creationId xmlns:a16="http://schemas.microsoft.com/office/drawing/2014/main" id="{2BC312FC-4776-4860-8EC1-D54C75DE958D}"/>
              </a:ext>
            </a:extLst>
          </p:cNvPr>
          <p:cNvSpPr txBox="1"/>
          <p:nvPr/>
        </p:nvSpPr>
        <p:spPr>
          <a:xfrm>
            <a:off x="5434161" y="4090141"/>
            <a:ext cx="943570" cy="236589"/>
          </a:xfrm>
          <a:prstGeom prst="rect">
            <a:avLst/>
          </a:prstGeom>
          <a:noFill/>
          <a:ln>
            <a:noFill/>
          </a:ln>
        </p:spPr>
        <p:txBody>
          <a:bodyPr spcFirstLastPara="1" wrap="square" lIns="17138" tIns="17138" rIns="17138" bIns="17138" anchor="t" anchorCtr="0">
            <a:spAutoFit/>
          </a:bodyPr>
          <a:lstStyle/>
          <a:p>
            <a:pPr algn="ctr">
              <a:lnSpc>
                <a:spcPct val="125000"/>
              </a:lnSpc>
              <a:buClr>
                <a:srgbClr val="00B3A9"/>
              </a:buClr>
              <a:buSzPts val="2800"/>
            </a:pPr>
            <a:r>
              <a:rPr lang="en-US" sz="1050" dirty="0">
                <a:solidFill>
                  <a:srgbClr val="00B3A9"/>
                </a:solidFill>
                <a:latin typeface="Calibri"/>
                <a:cs typeface="Calibri"/>
                <a:sym typeface="Calibri"/>
              </a:rPr>
              <a:t>OXIGENADOR </a:t>
            </a:r>
            <a:endParaRPr sz="675" dirty="0"/>
          </a:p>
        </p:txBody>
      </p:sp>
      <p:sp>
        <p:nvSpPr>
          <p:cNvPr id="27" name="Google Shape;764;p35" descr="Rectángulo 22">
            <a:extLst>
              <a:ext uri="{FF2B5EF4-FFF2-40B4-BE49-F238E27FC236}">
                <a16:creationId xmlns:a16="http://schemas.microsoft.com/office/drawing/2014/main" id="{ED855E2C-148E-42D8-B83C-CBFA31073C8B}"/>
              </a:ext>
            </a:extLst>
          </p:cNvPr>
          <p:cNvSpPr txBox="1"/>
          <p:nvPr/>
        </p:nvSpPr>
        <p:spPr>
          <a:xfrm>
            <a:off x="5450943" y="4485611"/>
            <a:ext cx="1091803" cy="1004107"/>
          </a:xfrm>
          <a:prstGeom prst="rect">
            <a:avLst/>
          </a:prstGeom>
          <a:noFill/>
          <a:ln>
            <a:noFill/>
          </a:ln>
        </p:spPr>
        <p:txBody>
          <a:bodyPr spcFirstLastPara="1" wrap="square" lIns="17138" tIns="17138" rIns="17138" bIns="17138" anchor="t" anchorCtr="0">
            <a:spAutoFit/>
          </a:bodyPr>
          <a:lstStyle/>
          <a:p>
            <a:pPr>
              <a:buClr>
                <a:srgbClr val="452239"/>
              </a:buClr>
              <a:buSzPts val="1600"/>
            </a:pPr>
            <a:r>
              <a:rPr lang="en-US" sz="1050" dirty="0">
                <a:solidFill>
                  <a:srgbClr val="452239"/>
                </a:solidFill>
                <a:latin typeface="Calibri"/>
                <a:ea typeface="Calibri"/>
                <a:cs typeface="Calibri"/>
                <a:sym typeface="Calibri"/>
              </a:rPr>
              <a:t>PULMON ARTIFICIAL .</a:t>
            </a:r>
          </a:p>
          <a:p>
            <a:pPr>
              <a:buClr>
                <a:srgbClr val="452239"/>
              </a:buClr>
              <a:buSzPts val="1600"/>
            </a:pPr>
            <a:r>
              <a:rPr lang="en-US" sz="1050" dirty="0">
                <a:solidFill>
                  <a:srgbClr val="452239"/>
                </a:solidFill>
                <a:latin typeface="Calibri"/>
                <a:cs typeface="Calibri"/>
                <a:sym typeface="Calibri"/>
              </a:rPr>
              <a:t>REALIZA EL INTERCAMBIO GASEOSO Y REMUEVE CO2</a:t>
            </a:r>
            <a:endParaRPr sz="1050" dirty="0"/>
          </a:p>
        </p:txBody>
      </p:sp>
      <p:sp>
        <p:nvSpPr>
          <p:cNvPr id="29" name="Google Shape;756;p35" descr="CuadroTexto 26">
            <a:extLst>
              <a:ext uri="{FF2B5EF4-FFF2-40B4-BE49-F238E27FC236}">
                <a16:creationId xmlns:a16="http://schemas.microsoft.com/office/drawing/2014/main" id="{673376E8-D428-46A8-8008-D9634214F1C8}"/>
              </a:ext>
            </a:extLst>
          </p:cNvPr>
          <p:cNvSpPr txBox="1"/>
          <p:nvPr/>
        </p:nvSpPr>
        <p:spPr>
          <a:xfrm>
            <a:off x="1007604" y="4109470"/>
            <a:ext cx="941189" cy="403045"/>
          </a:xfrm>
          <a:prstGeom prst="rect">
            <a:avLst/>
          </a:prstGeom>
          <a:noFill/>
          <a:ln>
            <a:noFill/>
          </a:ln>
        </p:spPr>
        <p:txBody>
          <a:bodyPr spcFirstLastPara="1" wrap="square" lIns="17138" tIns="17138" rIns="17138" bIns="17138" anchor="t" anchorCtr="0">
            <a:spAutoFit/>
          </a:bodyPr>
          <a:lstStyle/>
          <a:p>
            <a:pPr algn="ctr">
              <a:lnSpc>
                <a:spcPct val="114285"/>
              </a:lnSpc>
              <a:buClr>
                <a:srgbClr val="00B3A9"/>
              </a:buClr>
              <a:buSzPts val="2800"/>
            </a:pPr>
            <a:r>
              <a:rPr lang="en-US" sz="1050" dirty="0">
                <a:solidFill>
                  <a:srgbClr val="00B3A9"/>
                </a:solidFill>
                <a:latin typeface="Calibri"/>
                <a:cs typeface="Calibri"/>
                <a:sym typeface="Calibri"/>
              </a:rPr>
              <a:t>CANULA DE EXTRACCCION</a:t>
            </a:r>
            <a:endParaRPr sz="675" dirty="0"/>
          </a:p>
        </p:txBody>
      </p:sp>
      <p:sp>
        <p:nvSpPr>
          <p:cNvPr id="30" name="Google Shape;763;p35" descr="Rectángulo 22">
            <a:extLst>
              <a:ext uri="{FF2B5EF4-FFF2-40B4-BE49-F238E27FC236}">
                <a16:creationId xmlns:a16="http://schemas.microsoft.com/office/drawing/2014/main" id="{F9929B3E-2ABF-45FE-9C41-E14E90D6B488}"/>
              </a:ext>
            </a:extLst>
          </p:cNvPr>
          <p:cNvSpPr txBox="1"/>
          <p:nvPr/>
        </p:nvSpPr>
        <p:spPr>
          <a:xfrm>
            <a:off x="7045523" y="4496535"/>
            <a:ext cx="1498500" cy="842524"/>
          </a:xfrm>
          <a:prstGeom prst="rect">
            <a:avLst/>
          </a:prstGeom>
          <a:noFill/>
          <a:ln>
            <a:noFill/>
          </a:ln>
        </p:spPr>
        <p:txBody>
          <a:bodyPr spcFirstLastPara="1" wrap="square" lIns="17138" tIns="17138" rIns="17138" bIns="17138" anchor="t" anchorCtr="0">
            <a:spAutoFit/>
          </a:bodyPr>
          <a:lstStyle/>
          <a:p>
            <a:pPr>
              <a:buClr>
                <a:srgbClr val="452239"/>
              </a:buClr>
              <a:buSzPts val="1600"/>
            </a:pPr>
            <a:r>
              <a:rPr lang="en-US" sz="1050" dirty="0">
                <a:latin typeface="Calibri"/>
                <a:ea typeface="Calibri"/>
                <a:cs typeface="Calibri"/>
                <a:sym typeface="Calibri"/>
              </a:rPr>
              <a:t>UBICADA EN LA VENA YUGULAR O LA ARTERIA FEMORAL </a:t>
            </a:r>
          </a:p>
          <a:p>
            <a:pPr>
              <a:buClr>
                <a:srgbClr val="452239"/>
              </a:buClr>
              <a:buSzPts val="1600"/>
            </a:pPr>
            <a:r>
              <a:rPr lang="en-US" sz="1050" dirty="0">
                <a:latin typeface="Calibri"/>
                <a:cs typeface="Calibri"/>
                <a:sym typeface="Calibri"/>
              </a:rPr>
              <a:t>DEVUELVE LA SANGRE OXIGENADA</a:t>
            </a:r>
            <a:endParaRPr sz="1050" dirty="0"/>
          </a:p>
        </p:txBody>
      </p:sp>
      <p:pic>
        <p:nvPicPr>
          <p:cNvPr id="7" name="Imagen 6">
            <a:extLst>
              <a:ext uri="{FF2B5EF4-FFF2-40B4-BE49-F238E27FC236}">
                <a16:creationId xmlns:a16="http://schemas.microsoft.com/office/drawing/2014/main" id="{E594DDBA-E427-4D9B-B112-CA369A15EB8D}"/>
              </a:ext>
            </a:extLst>
          </p:cNvPr>
          <p:cNvPicPr>
            <a:picLocks noChangeAspect="1"/>
          </p:cNvPicPr>
          <p:nvPr/>
        </p:nvPicPr>
        <p:blipFill>
          <a:blip r:embed="rId8"/>
          <a:stretch>
            <a:fillRect/>
          </a:stretch>
        </p:blipFill>
        <p:spPr>
          <a:xfrm>
            <a:off x="3956215" y="1969261"/>
            <a:ext cx="1503032" cy="1998629"/>
          </a:xfrm>
          <a:prstGeom prst="rect">
            <a:avLst/>
          </a:prstGeom>
        </p:spPr>
      </p:pic>
      <p:pic>
        <p:nvPicPr>
          <p:cNvPr id="2" name="Content Placeholder 11">
            <a:extLst>
              <a:ext uri="{FF2B5EF4-FFF2-40B4-BE49-F238E27FC236}">
                <a16:creationId xmlns:a16="http://schemas.microsoft.com/office/drawing/2014/main" id="{828049E7-DA31-E855-F0C7-B93711CC8BC6}"/>
              </a:ext>
            </a:extLst>
          </p:cNvPr>
          <p:cNvPicPr>
            <a:picLocks noChangeAspect="1"/>
          </p:cNvPicPr>
          <p:nvPr/>
        </p:nvPicPr>
        <p:blipFill>
          <a:blip r:embed="rId9"/>
          <a:stretch>
            <a:fillRect/>
          </a:stretch>
        </p:blipFill>
        <p:spPr>
          <a:xfrm>
            <a:off x="462491" y="4531244"/>
            <a:ext cx="3417126" cy="2196000"/>
          </a:xfrm>
          <a:prstGeom prst="rect">
            <a:avLst/>
          </a:prstGeom>
        </p:spPr>
      </p:pic>
      <p:pic>
        <p:nvPicPr>
          <p:cNvPr id="4" name="Picture 3">
            <a:extLst>
              <a:ext uri="{FF2B5EF4-FFF2-40B4-BE49-F238E27FC236}">
                <a16:creationId xmlns:a16="http://schemas.microsoft.com/office/drawing/2014/main" id="{F7539BBF-B526-0F33-DFA0-2E8FD557281A}"/>
              </a:ext>
            </a:extLst>
          </p:cNvPr>
          <p:cNvPicPr>
            <a:picLocks noChangeAspect="1"/>
          </p:cNvPicPr>
          <p:nvPr/>
        </p:nvPicPr>
        <p:blipFill>
          <a:blip r:embed="rId10"/>
          <a:stretch>
            <a:fillRect/>
          </a:stretch>
        </p:blipFill>
        <p:spPr>
          <a:xfrm>
            <a:off x="3980559" y="4519671"/>
            <a:ext cx="4246561" cy="205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E834-DD83-9A42-FF84-C16701F036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6D1DBC-36C5-98C5-EC93-302328EE0452}"/>
              </a:ext>
            </a:extLst>
          </p:cNvPr>
          <p:cNvSpPr/>
          <p:nvPr/>
        </p:nvSpPr>
        <p:spPr>
          <a:xfrm>
            <a:off x="0" y="17145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s-PA"/>
          </a:p>
        </p:txBody>
      </p:sp>
      <p:sp>
        <p:nvSpPr>
          <p:cNvPr id="6" name="Title 5">
            <a:extLst>
              <a:ext uri="{FF2B5EF4-FFF2-40B4-BE49-F238E27FC236}">
                <a16:creationId xmlns:a16="http://schemas.microsoft.com/office/drawing/2014/main" id="{EDC5E19D-1946-7398-240D-7F489CA5BC64}"/>
              </a:ext>
            </a:extLst>
          </p:cNvPr>
          <p:cNvSpPr>
            <a:spLocks noGrp="1"/>
          </p:cNvSpPr>
          <p:nvPr>
            <p:ph type="title"/>
          </p:nvPr>
        </p:nvSpPr>
        <p:spPr>
          <a:xfrm>
            <a:off x="457200" y="332181"/>
            <a:ext cx="7365023" cy="571500"/>
          </a:xfrm>
        </p:spPr>
        <p:txBody>
          <a:bodyPr>
            <a:normAutofit fontScale="90000"/>
          </a:bodyPr>
          <a:lstStyle/>
          <a:p>
            <a:r>
              <a:rPr lang="es-MX" dirty="0"/>
              <a:t>CENTRAL O PERIFERICO </a:t>
            </a:r>
            <a:endParaRPr lang="es-CO" dirty="0"/>
          </a:p>
        </p:txBody>
      </p:sp>
      <p:pic>
        <p:nvPicPr>
          <p:cNvPr id="4" name="Picture 3">
            <a:extLst>
              <a:ext uri="{FF2B5EF4-FFF2-40B4-BE49-F238E27FC236}">
                <a16:creationId xmlns:a16="http://schemas.microsoft.com/office/drawing/2014/main" id="{D82EBBB1-2FED-F385-3176-80698203DE99}"/>
              </a:ext>
            </a:extLst>
          </p:cNvPr>
          <p:cNvPicPr>
            <a:picLocks noChangeAspect="1"/>
          </p:cNvPicPr>
          <p:nvPr/>
        </p:nvPicPr>
        <p:blipFill>
          <a:blip r:embed="rId4"/>
          <a:stretch>
            <a:fillRect/>
          </a:stretch>
        </p:blipFill>
        <p:spPr>
          <a:xfrm>
            <a:off x="594131" y="975306"/>
            <a:ext cx="6867853" cy="5004000"/>
          </a:xfrm>
          <a:prstGeom prst="rect">
            <a:avLst/>
          </a:prstGeom>
        </p:spPr>
      </p:pic>
      <p:pic>
        <p:nvPicPr>
          <p:cNvPr id="4100" name="Picture 4" descr="Gente 3d - Hombre, Persona Y Signo De Interrogación ...">
            <a:extLst>
              <a:ext uri="{FF2B5EF4-FFF2-40B4-BE49-F238E27FC236}">
                <a16:creationId xmlns:a16="http://schemas.microsoft.com/office/drawing/2014/main" id="{D05F2E31-9F3D-F147-1602-A92555A6CCA0}"/>
              </a:ext>
            </a:extLst>
          </p:cNvPr>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7279420" y="271107"/>
            <a:ext cx="1819089" cy="1901491"/>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785E850D-F3F0-71C7-F6AF-1E00F13AF14D}"/>
              </a:ext>
            </a:extLst>
          </p:cNvPr>
          <p:cNvSpPr/>
          <p:nvPr/>
        </p:nvSpPr>
        <p:spPr>
          <a:xfrm>
            <a:off x="759655" y="1687966"/>
            <a:ext cx="1102075" cy="484632"/>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9" name="Arrow: Right 8">
            <a:extLst>
              <a:ext uri="{FF2B5EF4-FFF2-40B4-BE49-F238E27FC236}">
                <a16:creationId xmlns:a16="http://schemas.microsoft.com/office/drawing/2014/main" id="{244E39D1-6E90-42A2-061C-B905E99B066B}"/>
              </a:ext>
            </a:extLst>
          </p:cNvPr>
          <p:cNvSpPr/>
          <p:nvPr/>
        </p:nvSpPr>
        <p:spPr>
          <a:xfrm>
            <a:off x="3697458" y="1734741"/>
            <a:ext cx="1102075" cy="484632"/>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0" name="Arrow: Right 9">
            <a:extLst>
              <a:ext uri="{FF2B5EF4-FFF2-40B4-BE49-F238E27FC236}">
                <a16:creationId xmlns:a16="http://schemas.microsoft.com/office/drawing/2014/main" id="{3FD276EE-3FFA-75D1-FDDF-01EE97385AF0}"/>
              </a:ext>
            </a:extLst>
          </p:cNvPr>
          <p:cNvSpPr/>
          <p:nvPr/>
        </p:nvSpPr>
        <p:spPr>
          <a:xfrm>
            <a:off x="2121876" y="4043934"/>
            <a:ext cx="1102075" cy="484632"/>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2631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err="1"/>
              <a:t>Canulación</a:t>
            </a:r>
            <a:r>
              <a:rPr b="1" dirty="0"/>
              <a:t>: Central vs </a:t>
            </a:r>
            <a:r>
              <a:rPr b="1" dirty="0" err="1"/>
              <a:t>Periférica</a:t>
            </a:r>
            <a:endParaRPr b="1" dirty="0"/>
          </a:p>
        </p:txBody>
      </p:sp>
      <p:sp>
        <p:nvSpPr>
          <p:cNvPr id="3" name="Content Placeholder 2"/>
          <p:cNvSpPr>
            <a:spLocks noGrp="1"/>
          </p:cNvSpPr>
          <p:nvPr>
            <p:ph idx="1"/>
          </p:nvPr>
        </p:nvSpPr>
        <p:spPr/>
        <p:txBody>
          <a:bodyPr>
            <a:normAutofit fontScale="92500" lnSpcReduction="20000"/>
          </a:bodyPr>
          <a:lstStyle/>
          <a:p>
            <a:r>
              <a:rPr dirty="0"/>
              <a:t>Central: mayor </a:t>
            </a:r>
            <a:r>
              <a:rPr dirty="0" err="1"/>
              <a:t>soporte</a:t>
            </a:r>
            <a:r>
              <a:rPr dirty="0"/>
              <a:t>, </a:t>
            </a:r>
            <a:r>
              <a:rPr dirty="0" err="1"/>
              <a:t>pero</a:t>
            </a:r>
            <a:r>
              <a:rPr dirty="0"/>
              <a:t> mayor </a:t>
            </a:r>
            <a:r>
              <a:rPr dirty="0" err="1"/>
              <a:t>riesgo</a:t>
            </a:r>
            <a:r>
              <a:rPr dirty="0"/>
              <a:t> de sangrado e </a:t>
            </a:r>
            <a:r>
              <a:rPr dirty="0" err="1"/>
              <a:t>infección</a:t>
            </a:r>
            <a:r>
              <a:rPr dirty="0"/>
              <a:t>.</a:t>
            </a:r>
          </a:p>
          <a:p>
            <a:r>
              <a:rPr dirty="0" err="1"/>
              <a:t>Periférica</a:t>
            </a:r>
            <a:r>
              <a:rPr dirty="0"/>
              <a:t>: </a:t>
            </a:r>
            <a:r>
              <a:rPr dirty="0" err="1"/>
              <a:t>menor</a:t>
            </a:r>
            <a:r>
              <a:rPr dirty="0"/>
              <a:t> </a:t>
            </a:r>
            <a:r>
              <a:rPr dirty="0" err="1"/>
              <a:t>invasividad</a:t>
            </a:r>
            <a:r>
              <a:rPr dirty="0"/>
              <a:t>, </a:t>
            </a:r>
            <a:r>
              <a:rPr dirty="0" err="1"/>
              <a:t>permite</a:t>
            </a:r>
            <a:r>
              <a:rPr dirty="0"/>
              <a:t> </a:t>
            </a:r>
            <a:r>
              <a:rPr dirty="0" err="1"/>
              <a:t>deambulación</a:t>
            </a:r>
            <a:r>
              <a:rPr dirty="0"/>
              <a:t>.</a:t>
            </a:r>
          </a:p>
          <a:p>
            <a:r>
              <a:rPr dirty="0" err="1"/>
              <a:t>Selección</a:t>
            </a:r>
            <a:r>
              <a:rPr dirty="0"/>
              <a:t> </a:t>
            </a:r>
            <a:r>
              <a:rPr dirty="0" err="1"/>
              <a:t>depende</a:t>
            </a:r>
            <a:r>
              <a:rPr dirty="0"/>
              <a:t> de </a:t>
            </a:r>
            <a:r>
              <a:rPr dirty="0" err="1"/>
              <a:t>flujo</a:t>
            </a:r>
            <a:r>
              <a:rPr dirty="0"/>
              <a:t> </a:t>
            </a:r>
            <a:r>
              <a:rPr dirty="0" err="1"/>
              <a:t>necesario</a:t>
            </a:r>
            <a:r>
              <a:rPr dirty="0"/>
              <a:t>, </a:t>
            </a:r>
            <a:r>
              <a:rPr dirty="0" err="1"/>
              <a:t>accesos</a:t>
            </a:r>
            <a:r>
              <a:rPr dirty="0"/>
              <a:t> </a:t>
            </a:r>
            <a:r>
              <a:rPr dirty="0" err="1"/>
              <a:t>vasculares</a:t>
            </a:r>
            <a:r>
              <a:rPr dirty="0"/>
              <a:t>, </a:t>
            </a:r>
            <a:r>
              <a:rPr dirty="0" err="1"/>
              <a:t>cierre</a:t>
            </a:r>
            <a:r>
              <a:rPr dirty="0"/>
              <a:t> </a:t>
            </a:r>
            <a:r>
              <a:rPr dirty="0" err="1"/>
              <a:t>torácico</a:t>
            </a:r>
            <a:r>
              <a:rPr dirty="0"/>
              <a:t>.</a:t>
            </a:r>
          </a:p>
          <a:p>
            <a:r>
              <a:rPr dirty="0" err="1"/>
              <a:t>Canulación</a:t>
            </a:r>
            <a:r>
              <a:rPr dirty="0"/>
              <a:t> femoral: </a:t>
            </a:r>
            <a:r>
              <a:rPr dirty="0" err="1"/>
              <a:t>acceso</a:t>
            </a:r>
            <a:r>
              <a:rPr dirty="0"/>
              <a:t> </a:t>
            </a:r>
            <a:r>
              <a:rPr dirty="0" err="1"/>
              <a:t>rápido</a:t>
            </a:r>
            <a:r>
              <a:rPr dirty="0"/>
              <a:t>, </a:t>
            </a:r>
            <a:r>
              <a:rPr dirty="0" err="1"/>
              <a:t>riesgo</a:t>
            </a:r>
            <a:r>
              <a:rPr dirty="0"/>
              <a:t> de </a:t>
            </a:r>
            <a:r>
              <a:rPr dirty="0" err="1"/>
              <a:t>isquemia</a:t>
            </a:r>
            <a:r>
              <a:rPr dirty="0"/>
              <a:t> distal.</a:t>
            </a:r>
          </a:p>
          <a:p>
            <a:r>
              <a:rPr dirty="0" err="1"/>
              <a:t>Canulación</a:t>
            </a:r>
            <a:r>
              <a:rPr dirty="0"/>
              <a:t> </a:t>
            </a:r>
            <a:r>
              <a:rPr dirty="0" err="1"/>
              <a:t>axilar</a:t>
            </a:r>
            <a:r>
              <a:rPr dirty="0"/>
              <a:t>: </a:t>
            </a:r>
            <a:r>
              <a:rPr dirty="0" err="1"/>
              <a:t>permite</a:t>
            </a:r>
            <a:r>
              <a:rPr dirty="0"/>
              <a:t> </a:t>
            </a:r>
            <a:r>
              <a:rPr dirty="0" err="1"/>
              <a:t>deambulación</a:t>
            </a:r>
            <a:r>
              <a:rPr dirty="0"/>
              <a:t>, </a:t>
            </a:r>
            <a:r>
              <a:rPr dirty="0" err="1"/>
              <a:t>técnica</a:t>
            </a:r>
            <a:r>
              <a:rPr dirty="0"/>
              <a:t> </a:t>
            </a:r>
            <a:r>
              <a:rPr dirty="0" err="1"/>
              <a:t>más</a:t>
            </a:r>
            <a:r>
              <a:rPr dirty="0"/>
              <a:t> </a:t>
            </a:r>
            <a:r>
              <a:rPr dirty="0" err="1"/>
              <a:t>compleja</a:t>
            </a:r>
            <a:r>
              <a:rPr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8A416-CB21-A79F-0CA9-E15869DAFE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C8F098-565F-99BC-2CED-574BC30C2644}"/>
              </a:ext>
            </a:extLst>
          </p:cNvPr>
          <p:cNvSpPr/>
          <p:nvPr/>
        </p:nvSpPr>
        <p:spPr>
          <a:xfrm>
            <a:off x="0" y="1621325"/>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sp>
        <p:nvSpPr>
          <p:cNvPr id="6" name="Title 5">
            <a:extLst>
              <a:ext uri="{FF2B5EF4-FFF2-40B4-BE49-F238E27FC236}">
                <a16:creationId xmlns:a16="http://schemas.microsoft.com/office/drawing/2014/main" id="{C8310B8C-FF99-124D-480F-2A56ECA9A2F5}"/>
              </a:ext>
            </a:extLst>
          </p:cNvPr>
          <p:cNvSpPr>
            <a:spLocks noGrp="1"/>
          </p:cNvSpPr>
          <p:nvPr>
            <p:ph type="title"/>
          </p:nvPr>
        </p:nvSpPr>
        <p:spPr/>
        <p:txBody>
          <a:bodyPr>
            <a:normAutofit fontScale="90000"/>
          </a:bodyPr>
          <a:lstStyle/>
          <a:p>
            <a:r>
              <a:rPr lang="es-MX" b="1" dirty="0"/>
              <a:t>Factores a considerar para la elección de la estrategia de canulación en el quirófano</a:t>
            </a:r>
            <a:endParaRPr lang="es-CO" b="1" dirty="0"/>
          </a:p>
        </p:txBody>
      </p:sp>
      <p:sp>
        <p:nvSpPr>
          <p:cNvPr id="5" name="Text Placeholder 4">
            <a:extLst>
              <a:ext uri="{FF2B5EF4-FFF2-40B4-BE49-F238E27FC236}">
                <a16:creationId xmlns:a16="http://schemas.microsoft.com/office/drawing/2014/main" id="{21BC1F3E-E0CD-DB68-E8BF-580BFF7ECD52}"/>
              </a:ext>
            </a:extLst>
          </p:cNvPr>
          <p:cNvSpPr>
            <a:spLocks noGrp="1"/>
          </p:cNvSpPr>
          <p:nvPr>
            <p:ph type="body" idx="1"/>
          </p:nvPr>
        </p:nvSpPr>
        <p:spPr/>
        <p:txBody>
          <a:bodyPr/>
          <a:lstStyle/>
          <a:p>
            <a:endParaRPr lang="es-CO" dirty="0"/>
          </a:p>
        </p:txBody>
      </p:sp>
      <p:sp>
        <p:nvSpPr>
          <p:cNvPr id="8" name="Content Placeholder 7">
            <a:extLst>
              <a:ext uri="{FF2B5EF4-FFF2-40B4-BE49-F238E27FC236}">
                <a16:creationId xmlns:a16="http://schemas.microsoft.com/office/drawing/2014/main" id="{5EE9B286-52C6-F29F-E41C-5910F926168A}"/>
              </a:ext>
            </a:extLst>
          </p:cNvPr>
          <p:cNvSpPr>
            <a:spLocks noGrp="1"/>
          </p:cNvSpPr>
          <p:nvPr>
            <p:ph sz="half" idx="2"/>
          </p:nvPr>
        </p:nvSpPr>
        <p:spPr>
          <a:xfrm>
            <a:off x="101132" y="2418862"/>
            <a:ext cx="4991100" cy="2817813"/>
          </a:xfrm>
        </p:spPr>
        <p:txBody>
          <a:bodyPr>
            <a:noAutofit/>
          </a:bodyPr>
          <a:lstStyle/>
          <a:p>
            <a:r>
              <a:rPr lang="es-MX" sz="3200" dirty="0"/>
              <a:t>Tienen una arteria periférica sana a la que se puede acceder fácilmente. </a:t>
            </a:r>
          </a:p>
          <a:p>
            <a:r>
              <a:rPr lang="es-MX" sz="3200" dirty="0"/>
              <a:t>No necesitan soporte de alto flujo.</a:t>
            </a:r>
          </a:p>
          <a:p>
            <a:r>
              <a:rPr lang="es-MX" sz="3200" dirty="0"/>
              <a:t> No presentan insuficiencia respiratoria.</a:t>
            </a:r>
            <a:endParaRPr lang="es-CO" sz="3200" dirty="0"/>
          </a:p>
        </p:txBody>
      </p:sp>
      <p:sp>
        <p:nvSpPr>
          <p:cNvPr id="7" name="Text Placeholder 6">
            <a:extLst>
              <a:ext uri="{FF2B5EF4-FFF2-40B4-BE49-F238E27FC236}">
                <a16:creationId xmlns:a16="http://schemas.microsoft.com/office/drawing/2014/main" id="{91EE397A-C7DA-FBB0-DA01-F6F2BD2E69C3}"/>
              </a:ext>
            </a:extLst>
          </p:cNvPr>
          <p:cNvSpPr>
            <a:spLocks noGrp="1"/>
          </p:cNvSpPr>
          <p:nvPr>
            <p:ph type="body" sz="quarter" idx="3"/>
          </p:nvPr>
        </p:nvSpPr>
        <p:spPr/>
        <p:txBody>
          <a:bodyPr/>
          <a:lstStyle/>
          <a:p>
            <a:endParaRPr lang="es-CO"/>
          </a:p>
        </p:txBody>
      </p:sp>
      <p:pic>
        <p:nvPicPr>
          <p:cNvPr id="11" name="Content Placeholder 10">
            <a:extLst>
              <a:ext uri="{FF2B5EF4-FFF2-40B4-BE49-F238E27FC236}">
                <a16:creationId xmlns:a16="http://schemas.microsoft.com/office/drawing/2014/main" id="{77F877E7-1871-BC86-511D-7BC61784CB33}"/>
              </a:ext>
            </a:extLst>
          </p:cNvPr>
          <p:cNvPicPr>
            <a:picLocks noGrp="1" noChangeAspect="1"/>
          </p:cNvPicPr>
          <p:nvPr>
            <p:ph sz="quarter" idx="4"/>
          </p:nvPr>
        </p:nvPicPr>
        <p:blipFill>
          <a:blip r:embed="rId3"/>
          <a:stretch>
            <a:fillRect/>
          </a:stretch>
        </p:blipFill>
        <p:spPr>
          <a:xfrm>
            <a:off x="5687076" y="1710000"/>
            <a:ext cx="2989549" cy="3438000"/>
          </a:xfrm>
        </p:spPr>
      </p:pic>
    </p:spTree>
    <p:extLst>
      <p:ext uri="{BB962C8B-B14F-4D97-AF65-F5344CB8AC3E}">
        <p14:creationId xmlns:p14="http://schemas.microsoft.com/office/powerpoint/2010/main" val="107569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id="{A421EDEA-95CA-AFB8-1692-6EF1B7E4329B}"/>
              </a:ext>
            </a:extLst>
          </p:cNvPr>
          <p:cNvCxnSpPr>
            <a:cxnSpLocks/>
          </p:cNvCxnSpPr>
          <p:nvPr/>
        </p:nvCxnSpPr>
        <p:spPr>
          <a:xfrm>
            <a:off x="8852483" y="78449"/>
            <a:ext cx="44042" cy="433501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BD73B525-76FC-EC38-C3A9-98AF7BD99D4B}"/>
              </a:ext>
            </a:extLst>
          </p:cNvPr>
          <p:cNvCxnSpPr>
            <a:cxnSpLocks/>
          </p:cNvCxnSpPr>
          <p:nvPr/>
        </p:nvCxnSpPr>
        <p:spPr>
          <a:xfrm>
            <a:off x="666925" y="-33754"/>
            <a:ext cx="7808054"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5EF88AED-13CD-753B-6FFE-DABA29114BCE}"/>
              </a:ext>
            </a:extLst>
          </p:cNvPr>
          <p:cNvCxnSpPr>
            <a:cxnSpLocks/>
          </p:cNvCxnSpPr>
          <p:nvPr/>
        </p:nvCxnSpPr>
        <p:spPr>
          <a:xfrm flipV="1">
            <a:off x="666925" y="4507836"/>
            <a:ext cx="7808054" cy="83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5C373BF7-92A1-A6D4-35B3-BE255A24093D}"/>
              </a:ext>
            </a:extLst>
          </p:cNvPr>
          <p:cNvCxnSpPr>
            <a:cxnSpLocks/>
          </p:cNvCxnSpPr>
          <p:nvPr/>
        </p:nvCxnSpPr>
        <p:spPr>
          <a:xfrm>
            <a:off x="241184" y="172826"/>
            <a:ext cx="0" cy="433501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32" name="Imagen 31">
            <a:extLst>
              <a:ext uri="{FF2B5EF4-FFF2-40B4-BE49-F238E27FC236}">
                <a16:creationId xmlns:a16="http://schemas.microsoft.com/office/drawing/2014/main" id="{108B995E-20A5-78C2-A42C-62819CBA0E71}"/>
              </a:ext>
            </a:extLst>
          </p:cNvPr>
          <p:cNvPicPr>
            <a:picLocks noChangeAspect="1"/>
          </p:cNvPicPr>
          <p:nvPr/>
        </p:nvPicPr>
        <p:blipFill>
          <a:blip r:embed="rId2"/>
          <a:stretch>
            <a:fillRect/>
          </a:stretch>
        </p:blipFill>
        <p:spPr>
          <a:xfrm>
            <a:off x="134318" y="-197326"/>
            <a:ext cx="532608" cy="726491"/>
          </a:xfrm>
          <a:prstGeom prst="rect">
            <a:avLst/>
          </a:prstGeom>
        </p:spPr>
      </p:pic>
      <p:pic>
        <p:nvPicPr>
          <p:cNvPr id="34" name="Imagen 33">
            <a:extLst>
              <a:ext uri="{FF2B5EF4-FFF2-40B4-BE49-F238E27FC236}">
                <a16:creationId xmlns:a16="http://schemas.microsoft.com/office/drawing/2014/main" id="{CEC5CF3B-0165-CECC-CFC1-9F826D071C83}"/>
              </a:ext>
            </a:extLst>
          </p:cNvPr>
          <p:cNvPicPr>
            <a:picLocks noChangeAspect="1"/>
          </p:cNvPicPr>
          <p:nvPr/>
        </p:nvPicPr>
        <p:blipFill>
          <a:blip r:embed="rId3"/>
          <a:stretch>
            <a:fillRect/>
          </a:stretch>
        </p:blipFill>
        <p:spPr>
          <a:xfrm>
            <a:off x="8443229" y="4078706"/>
            <a:ext cx="585421" cy="602514"/>
          </a:xfrm>
          <a:prstGeom prst="rect">
            <a:avLst/>
          </a:prstGeom>
        </p:spPr>
      </p:pic>
      <p:sp>
        <p:nvSpPr>
          <p:cNvPr id="4" name="Título 10">
            <a:extLst>
              <a:ext uri="{FF2B5EF4-FFF2-40B4-BE49-F238E27FC236}">
                <a16:creationId xmlns:a16="http://schemas.microsoft.com/office/drawing/2014/main" id="{41966C28-A1FE-44B3-6ECD-5478E09A6BE3}"/>
              </a:ext>
            </a:extLst>
          </p:cNvPr>
          <p:cNvSpPr txBox="1">
            <a:spLocks/>
          </p:cNvSpPr>
          <p:nvPr/>
        </p:nvSpPr>
        <p:spPr>
          <a:xfrm>
            <a:off x="622883" y="98934"/>
            <a:ext cx="8229600" cy="602514"/>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MX" sz="3600" b="1" dirty="0">
                <a:solidFill>
                  <a:schemeClr val="bg2">
                    <a:lumMod val="1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TIPO DE CANULACION EN ECMO </a:t>
            </a:r>
            <a:endParaRPr lang="es-CO" sz="3600" b="1" dirty="0">
              <a:solidFill>
                <a:schemeClr val="bg2">
                  <a:lumMod val="1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12" name="CuadroTexto 11">
            <a:extLst>
              <a:ext uri="{FF2B5EF4-FFF2-40B4-BE49-F238E27FC236}">
                <a16:creationId xmlns:a16="http://schemas.microsoft.com/office/drawing/2014/main" id="{ED64D1BB-1B42-66F7-1D5C-9F83F171EFAB}"/>
              </a:ext>
            </a:extLst>
          </p:cNvPr>
          <p:cNvSpPr txBox="1"/>
          <p:nvPr/>
        </p:nvSpPr>
        <p:spPr>
          <a:xfrm>
            <a:off x="3385834" y="1634084"/>
            <a:ext cx="1912745" cy="415498"/>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2100" dirty="0">
                <a:solidFill>
                  <a:schemeClr val="bg2">
                    <a:lumMod val="10000"/>
                  </a:schemeClr>
                </a:solidFill>
                <a:latin typeface="Aharoni" panose="02010803020104030203" pitchFamily="2" charset="-79"/>
                <a:cs typeface="Aharoni" panose="02010803020104030203" pitchFamily="2" charset="-79"/>
              </a:rPr>
              <a:t>CENTRAL </a:t>
            </a:r>
            <a:endParaRPr lang="es-CO" sz="2100" dirty="0">
              <a:solidFill>
                <a:schemeClr val="bg2">
                  <a:lumMod val="10000"/>
                </a:schemeClr>
              </a:solidFill>
              <a:latin typeface="Aharoni" panose="02010803020104030203" pitchFamily="2" charset="-79"/>
              <a:cs typeface="Aharoni" panose="02010803020104030203" pitchFamily="2" charset="-79"/>
            </a:endParaRPr>
          </a:p>
        </p:txBody>
      </p:sp>
      <p:pic>
        <p:nvPicPr>
          <p:cNvPr id="3" name="Imagen 2">
            <a:extLst>
              <a:ext uri="{FF2B5EF4-FFF2-40B4-BE49-F238E27FC236}">
                <a16:creationId xmlns:a16="http://schemas.microsoft.com/office/drawing/2014/main" id="{CEED2F37-DEDB-852C-EA63-4995F0819A76}"/>
              </a:ext>
            </a:extLst>
          </p:cNvPr>
          <p:cNvPicPr>
            <a:picLocks noChangeAspect="1"/>
          </p:cNvPicPr>
          <p:nvPr/>
        </p:nvPicPr>
        <p:blipFill>
          <a:blip r:embed="rId4"/>
          <a:stretch>
            <a:fillRect/>
          </a:stretch>
        </p:blipFill>
        <p:spPr>
          <a:xfrm rot="5400000">
            <a:off x="-195468" y="1362098"/>
            <a:ext cx="3445661" cy="2268089"/>
          </a:xfrm>
          <a:prstGeom prst="rect">
            <a:avLst/>
          </a:prstGeom>
        </p:spPr>
      </p:pic>
      <p:pic>
        <p:nvPicPr>
          <p:cNvPr id="8" name="Imagen 7">
            <a:extLst>
              <a:ext uri="{FF2B5EF4-FFF2-40B4-BE49-F238E27FC236}">
                <a16:creationId xmlns:a16="http://schemas.microsoft.com/office/drawing/2014/main" id="{37D93D2C-1FBC-48DF-6CA0-80F72C126EAD}"/>
              </a:ext>
            </a:extLst>
          </p:cNvPr>
          <p:cNvPicPr>
            <a:picLocks noChangeAspect="1"/>
          </p:cNvPicPr>
          <p:nvPr/>
        </p:nvPicPr>
        <p:blipFill>
          <a:blip r:embed="rId5"/>
          <a:stretch>
            <a:fillRect/>
          </a:stretch>
        </p:blipFill>
        <p:spPr>
          <a:xfrm rot="5400000">
            <a:off x="5512793" y="1464711"/>
            <a:ext cx="3428886" cy="2167737"/>
          </a:xfrm>
          <a:prstGeom prst="rect">
            <a:avLst/>
          </a:prstGeom>
        </p:spPr>
      </p:pic>
      <p:sp>
        <p:nvSpPr>
          <p:cNvPr id="10" name="Elipse 9">
            <a:extLst>
              <a:ext uri="{FF2B5EF4-FFF2-40B4-BE49-F238E27FC236}">
                <a16:creationId xmlns:a16="http://schemas.microsoft.com/office/drawing/2014/main" id="{E3D029E7-C78A-D657-E47A-1EFA618AAB6C}"/>
              </a:ext>
            </a:extLst>
          </p:cNvPr>
          <p:cNvSpPr/>
          <p:nvPr/>
        </p:nvSpPr>
        <p:spPr>
          <a:xfrm>
            <a:off x="7078211" y="2353534"/>
            <a:ext cx="434131" cy="390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pic>
        <p:nvPicPr>
          <p:cNvPr id="6" name="Imagen 5">
            <a:extLst>
              <a:ext uri="{FF2B5EF4-FFF2-40B4-BE49-F238E27FC236}">
                <a16:creationId xmlns:a16="http://schemas.microsoft.com/office/drawing/2014/main" id="{BC343D0B-DF5E-8C90-D151-8DA06D34B54C}"/>
              </a:ext>
            </a:extLst>
          </p:cNvPr>
          <p:cNvPicPr>
            <a:picLocks noChangeAspect="1"/>
          </p:cNvPicPr>
          <p:nvPr/>
        </p:nvPicPr>
        <p:blipFill>
          <a:blip r:embed="rId6"/>
          <a:stretch>
            <a:fillRect/>
          </a:stretch>
        </p:blipFill>
        <p:spPr>
          <a:xfrm>
            <a:off x="2940439" y="2323445"/>
            <a:ext cx="2923898" cy="1198085"/>
          </a:xfrm>
          <a:prstGeom prst="rect">
            <a:avLst/>
          </a:prstGeom>
        </p:spPr>
      </p:pic>
      <p:sp>
        <p:nvSpPr>
          <p:cNvPr id="7" name="TextBox 6">
            <a:extLst>
              <a:ext uri="{FF2B5EF4-FFF2-40B4-BE49-F238E27FC236}">
                <a16:creationId xmlns:a16="http://schemas.microsoft.com/office/drawing/2014/main" id="{569FE9CF-70A5-181C-14C4-56F460927302}"/>
              </a:ext>
            </a:extLst>
          </p:cNvPr>
          <p:cNvSpPr txBox="1"/>
          <p:nvPr/>
        </p:nvSpPr>
        <p:spPr>
          <a:xfrm>
            <a:off x="241184" y="4597402"/>
            <a:ext cx="8340107" cy="1477328"/>
          </a:xfrm>
          <a:prstGeom prst="rect">
            <a:avLst/>
          </a:prstGeom>
          <a:noFill/>
        </p:spPr>
        <p:txBody>
          <a:bodyPr wrap="square">
            <a:spAutoFit/>
          </a:bodyPr>
          <a:lstStyle/>
          <a:p>
            <a:pPr marL="285750" indent="-285750">
              <a:buFont typeface="Arial" panose="020B0604020202020204" pitchFamily="34" charset="0"/>
              <a:buChar char="•"/>
            </a:pPr>
            <a:r>
              <a:rPr lang="es-MX" sz="1800" dirty="0"/>
              <a:t>El sellado estéril de heridas abiertas es fundamental para prevenir infecciones profundas de heridas esternales.</a:t>
            </a:r>
          </a:p>
          <a:p>
            <a:pPr marL="0" indent="0">
              <a:buNone/>
            </a:pPr>
            <a:endParaRPr lang="es-MX" sz="1800" dirty="0"/>
          </a:p>
          <a:p>
            <a:r>
              <a:rPr lang="es-MX" sz="1800" dirty="0"/>
              <a:t>•  Se recomienda profilaxis antibiótica según el estado del paciente, independientemente de la ECMO.</a:t>
            </a:r>
            <a:endParaRPr lang="es-CO" dirty="0"/>
          </a:p>
        </p:txBody>
      </p:sp>
    </p:spTree>
    <p:extLst>
      <p:ext uri="{BB962C8B-B14F-4D97-AF65-F5344CB8AC3E}">
        <p14:creationId xmlns:p14="http://schemas.microsoft.com/office/powerpoint/2010/main" val="418732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FBD15-2D99-412E-008C-316B7CE7DE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FD0448-7817-36DD-EDCD-C4FA4A631986}"/>
              </a:ext>
            </a:extLst>
          </p:cNvPr>
          <p:cNvSpPr/>
          <p:nvPr/>
        </p:nvSpPr>
        <p:spPr>
          <a:xfrm>
            <a:off x="0" y="16002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sp>
        <p:nvSpPr>
          <p:cNvPr id="6" name="Title 5">
            <a:extLst>
              <a:ext uri="{FF2B5EF4-FFF2-40B4-BE49-F238E27FC236}">
                <a16:creationId xmlns:a16="http://schemas.microsoft.com/office/drawing/2014/main" id="{974D948D-802B-2F60-FCAA-2F4722E4290C}"/>
              </a:ext>
            </a:extLst>
          </p:cNvPr>
          <p:cNvSpPr>
            <a:spLocks noGrp="1"/>
          </p:cNvSpPr>
          <p:nvPr>
            <p:ph type="title"/>
          </p:nvPr>
        </p:nvSpPr>
        <p:spPr/>
        <p:txBody>
          <a:bodyPr/>
          <a:lstStyle/>
          <a:p>
            <a:r>
              <a:rPr lang="es-MX" dirty="0"/>
              <a:t>AGENDA</a:t>
            </a:r>
            <a:endParaRPr lang="es-CO" dirty="0"/>
          </a:p>
        </p:txBody>
      </p:sp>
      <p:sp>
        <p:nvSpPr>
          <p:cNvPr id="8" name="Content Placeholder 7">
            <a:extLst>
              <a:ext uri="{FF2B5EF4-FFF2-40B4-BE49-F238E27FC236}">
                <a16:creationId xmlns:a16="http://schemas.microsoft.com/office/drawing/2014/main" id="{8E1A020B-F0C9-0147-13BD-C802FD92DC97}"/>
              </a:ext>
            </a:extLst>
          </p:cNvPr>
          <p:cNvSpPr>
            <a:spLocks noGrp="1"/>
          </p:cNvSpPr>
          <p:nvPr>
            <p:ph idx="1"/>
          </p:nvPr>
        </p:nvSpPr>
        <p:spPr>
          <a:xfrm>
            <a:off x="457200" y="1600201"/>
            <a:ext cx="8229600" cy="4364502"/>
          </a:xfrm>
        </p:spPr>
        <p:txBody>
          <a:bodyPr/>
          <a:lstStyle/>
          <a:p>
            <a:r>
              <a:rPr lang="es-MX" dirty="0"/>
              <a:t>Introducción a la ECMO </a:t>
            </a:r>
            <a:r>
              <a:rPr lang="es-MX" dirty="0" err="1"/>
              <a:t>Postcardiotomía</a:t>
            </a:r>
            <a:endParaRPr lang="es-MX" dirty="0"/>
          </a:p>
          <a:p>
            <a:r>
              <a:rPr lang="es-MX" dirty="0"/>
              <a:t>Indicaciones y Selección del Paciente</a:t>
            </a:r>
          </a:p>
          <a:p>
            <a:r>
              <a:rPr lang="es-CO" dirty="0"/>
              <a:t>Preparación del Circuito ECMO</a:t>
            </a:r>
          </a:p>
          <a:p>
            <a:r>
              <a:rPr lang="es-CO" dirty="0"/>
              <a:t>Canulación: Central vs Periférica</a:t>
            </a:r>
          </a:p>
          <a:p>
            <a:r>
              <a:rPr lang="es-MX" dirty="0"/>
              <a:t>Manejo: Anticoagulación y Descarga VI</a:t>
            </a:r>
          </a:p>
          <a:p>
            <a:pPr marL="0" indent="0">
              <a:buNone/>
            </a:pPr>
            <a:endParaRPr lang="es-CO" dirty="0"/>
          </a:p>
        </p:txBody>
      </p:sp>
    </p:spTree>
    <p:extLst>
      <p:ext uri="{BB962C8B-B14F-4D97-AF65-F5344CB8AC3E}">
        <p14:creationId xmlns:p14="http://schemas.microsoft.com/office/powerpoint/2010/main" val="87164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59AA7-88F0-9C78-D105-E79365F6073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59D448D-B775-D9A9-9BC6-6D435F640486}"/>
              </a:ext>
            </a:extLst>
          </p:cNvPr>
          <p:cNvSpPr/>
          <p:nvPr/>
        </p:nvSpPr>
        <p:spPr>
          <a:xfrm>
            <a:off x="0" y="16573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pic>
        <p:nvPicPr>
          <p:cNvPr id="5" name="Imagen 6">
            <a:extLst>
              <a:ext uri="{FF2B5EF4-FFF2-40B4-BE49-F238E27FC236}">
                <a16:creationId xmlns:a16="http://schemas.microsoft.com/office/drawing/2014/main" id="{CF9FB029-D63F-AFE3-8AEF-704E5209EF44}"/>
              </a:ext>
            </a:extLst>
          </p:cNvPr>
          <p:cNvPicPr>
            <a:picLocks noGrp="1" noChangeAspect="1"/>
          </p:cNvPicPr>
          <p:nvPr>
            <p:ph sz="half" idx="2"/>
          </p:nvPr>
        </p:nvPicPr>
        <p:blipFill>
          <a:blip r:embed="rId3"/>
          <a:stretch>
            <a:fillRect/>
          </a:stretch>
        </p:blipFill>
        <p:spPr>
          <a:xfrm>
            <a:off x="6203853" y="57150"/>
            <a:ext cx="2940146" cy="4680000"/>
          </a:xfrm>
          <a:prstGeom prst="rect">
            <a:avLst/>
          </a:prstGeom>
        </p:spPr>
      </p:pic>
      <p:sp>
        <p:nvSpPr>
          <p:cNvPr id="9" name="Content Placeholder 7">
            <a:extLst>
              <a:ext uri="{FF2B5EF4-FFF2-40B4-BE49-F238E27FC236}">
                <a16:creationId xmlns:a16="http://schemas.microsoft.com/office/drawing/2014/main" id="{2BE74B3E-B003-1E0A-58F2-3889366C443C}"/>
              </a:ext>
            </a:extLst>
          </p:cNvPr>
          <p:cNvSpPr>
            <a:spLocks noGrp="1"/>
          </p:cNvSpPr>
          <p:nvPr>
            <p:ph sz="half" idx="1"/>
          </p:nvPr>
        </p:nvSpPr>
        <p:spPr>
          <a:xfrm>
            <a:off x="1" y="211895"/>
            <a:ext cx="6203852" cy="4525962"/>
          </a:xfrm>
        </p:spPr>
        <p:txBody>
          <a:bodyPr>
            <a:noAutofit/>
          </a:bodyPr>
          <a:lstStyle/>
          <a:p>
            <a:r>
              <a:rPr lang="es-MX" sz="2400" dirty="0"/>
              <a:t>Deben estar correctamente fijadas a sus puntos de inserción en el corazón y las estructuras vasculares centrales. </a:t>
            </a:r>
          </a:p>
          <a:p>
            <a:r>
              <a:rPr lang="es-MX" sz="2400" dirty="0"/>
              <a:t>El recorrido del circuito hacia la pared torácica debe evitar el acodamiento o la compresión de las cánulas y los injertos, y deben colocarse en la región que proporcione el acceso más directo (tunelizadas en la región epigástrica o en los espacios intercostales para configuraciones de tórax cerrado, o saliendo directamente de las incisiones torácicas abiertas en casos de tórax abierto).</a:t>
            </a:r>
          </a:p>
          <a:p>
            <a:r>
              <a:rPr lang="es-MX" sz="2400" dirty="0"/>
              <a:t> Las vías de ECLS deben estar fijas a la piel fuera del tórax para evitar cualquier tracción externa de las cánulas..</a:t>
            </a:r>
            <a:endParaRPr lang="es-CO" sz="2400" dirty="0"/>
          </a:p>
        </p:txBody>
      </p:sp>
    </p:spTree>
    <p:extLst>
      <p:ext uri="{BB962C8B-B14F-4D97-AF65-F5344CB8AC3E}">
        <p14:creationId xmlns:p14="http://schemas.microsoft.com/office/powerpoint/2010/main" val="321989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t>Casos Especiales: Glenn y Fontan</a:t>
            </a:r>
          </a:p>
        </p:txBody>
      </p:sp>
      <p:sp>
        <p:nvSpPr>
          <p:cNvPr id="3" name="Content Placeholder 2"/>
          <p:cNvSpPr>
            <a:spLocks noGrp="1"/>
          </p:cNvSpPr>
          <p:nvPr>
            <p:ph idx="1"/>
          </p:nvPr>
        </p:nvSpPr>
        <p:spPr/>
        <p:txBody>
          <a:bodyPr/>
          <a:lstStyle/>
          <a:p>
            <a:r>
              <a:rPr lang="es-MX" dirty="0"/>
              <a:t>Fisiología </a:t>
            </a:r>
            <a:r>
              <a:rPr lang="es-MX" dirty="0" err="1"/>
              <a:t>cavopulmonar</a:t>
            </a:r>
            <a:r>
              <a:rPr lang="es-MX" dirty="0"/>
              <a:t> requiere estrategias especiales.</a:t>
            </a:r>
          </a:p>
          <a:p>
            <a:r>
              <a:rPr lang="es-MX" dirty="0"/>
              <a:t>Drenaje venoso adecuado es crítico para evitar hipertensión Pulmonar.</a:t>
            </a:r>
          </a:p>
          <a:p>
            <a:r>
              <a:rPr lang="es-MX" dirty="0"/>
              <a:t>Podría requerirse ECMO V-AV en circulación </a:t>
            </a:r>
            <a:r>
              <a:rPr lang="es-MX" dirty="0" err="1"/>
              <a:t>Fontan</a:t>
            </a:r>
            <a:r>
              <a:rPr lang="es-MX" dirty="0"/>
              <a:t>.</a:t>
            </a:r>
          </a:p>
          <a:p>
            <a:r>
              <a:rPr lang="es-MX" dirty="0"/>
              <a:t>Canulación múltiple en VCS e IVC puede ser necesaria.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8CA14F-2C39-7519-86B3-1809D1D2B569}"/>
              </a:ext>
            </a:extLst>
          </p:cNvPr>
          <p:cNvSpPr>
            <a:spLocks noGrp="1"/>
          </p:cNvSpPr>
          <p:nvPr>
            <p:ph type="title"/>
          </p:nvPr>
        </p:nvSpPr>
        <p:spPr/>
        <p:txBody>
          <a:bodyPr/>
          <a:lstStyle/>
          <a:p>
            <a:r>
              <a:rPr lang="es-MX" dirty="0"/>
              <a:t>CANULACION GLENN</a:t>
            </a:r>
            <a:endParaRPr lang="es-CO" dirty="0"/>
          </a:p>
        </p:txBody>
      </p:sp>
      <p:sp>
        <p:nvSpPr>
          <p:cNvPr id="6" name="Content Placeholder 5">
            <a:extLst>
              <a:ext uri="{FF2B5EF4-FFF2-40B4-BE49-F238E27FC236}">
                <a16:creationId xmlns:a16="http://schemas.microsoft.com/office/drawing/2014/main" id="{0CF83939-70DD-1135-18E7-693AF53AF1CD}"/>
              </a:ext>
            </a:extLst>
          </p:cNvPr>
          <p:cNvSpPr>
            <a:spLocks noGrp="1"/>
          </p:cNvSpPr>
          <p:nvPr>
            <p:ph sz="half" idx="1"/>
          </p:nvPr>
        </p:nvSpPr>
        <p:spPr>
          <a:xfrm>
            <a:off x="381000" y="5254285"/>
            <a:ext cx="8305800" cy="1603715"/>
          </a:xfrm>
        </p:spPr>
        <p:txBody>
          <a:bodyPr>
            <a:normAutofit/>
          </a:bodyPr>
          <a:lstStyle/>
          <a:p>
            <a:endParaRPr lang="es-CO" dirty="0"/>
          </a:p>
        </p:txBody>
      </p:sp>
      <p:pic>
        <p:nvPicPr>
          <p:cNvPr id="4" name="Picture 3">
            <a:extLst>
              <a:ext uri="{FF2B5EF4-FFF2-40B4-BE49-F238E27FC236}">
                <a16:creationId xmlns:a16="http://schemas.microsoft.com/office/drawing/2014/main" id="{E3F35CB6-DAEB-ED1A-5CE7-F1A3B66D418A}"/>
              </a:ext>
            </a:extLst>
          </p:cNvPr>
          <p:cNvPicPr>
            <a:picLocks noChangeAspect="1"/>
          </p:cNvPicPr>
          <p:nvPr/>
        </p:nvPicPr>
        <p:blipFill>
          <a:blip r:embed="rId3"/>
          <a:stretch>
            <a:fillRect/>
          </a:stretch>
        </p:blipFill>
        <p:spPr>
          <a:xfrm>
            <a:off x="160022" y="1150285"/>
            <a:ext cx="4648200" cy="4104000"/>
          </a:xfrm>
          <a:prstGeom prst="rect">
            <a:avLst/>
          </a:prstGeom>
        </p:spPr>
      </p:pic>
      <p:pic>
        <p:nvPicPr>
          <p:cNvPr id="3" name="Picture 2">
            <a:extLst>
              <a:ext uri="{FF2B5EF4-FFF2-40B4-BE49-F238E27FC236}">
                <a16:creationId xmlns:a16="http://schemas.microsoft.com/office/drawing/2014/main" id="{4FE5E615-965D-AD9D-F33E-CE6030417DAE}"/>
              </a:ext>
            </a:extLst>
          </p:cNvPr>
          <p:cNvPicPr>
            <a:picLocks noChangeAspect="1"/>
          </p:cNvPicPr>
          <p:nvPr/>
        </p:nvPicPr>
        <p:blipFill>
          <a:blip r:embed="rId4"/>
          <a:stretch>
            <a:fillRect/>
          </a:stretch>
        </p:blipFill>
        <p:spPr>
          <a:xfrm>
            <a:off x="4858100" y="1294285"/>
            <a:ext cx="3618800" cy="3960000"/>
          </a:xfrm>
          <a:prstGeom prst="rect">
            <a:avLst/>
          </a:prstGeom>
        </p:spPr>
      </p:pic>
    </p:spTree>
    <p:extLst>
      <p:ext uri="{BB962C8B-B14F-4D97-AF65-F5344CB8AC3E}">
        <p14:creationId xmlns:p14="http://schemas.microsoft.com/office/powerpoint/2010/main" val="1622313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CF96C-3EE0-DAE4-5D18-9BD5A99E223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13D2003-D223-85BA-7E65-CA320D57029F}"/>
              </a:ext>
            </a:extLst>
          </p:cNvPr>
          <p:cNvSpPr/>
          <p:nvPr/>
        </p:nvSpPr>
        <p:spPr>
          <a:xfrm>
            <a:off x="76202" y="1813853"/>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s-PA"/>
          </a:p>
        </p:txBody>
      </p:sp>
      <p:sp>
        <p:nvSpPr>
          <p:cNvPr id="3" name="Title 2">
            <a:extLst>
              <a:ext uri="{FF2B5EF4-FFF2-40B4-BE49-F238E27FC236}">
                <a16:creationId xmlns:a16="http://schemas.microsoft.com/office/drawing/2014/main" id="{87034F6B-5714-EBCE-4AA0-83A83613614F}"/>
              </a:ext>
            </a:extLst>
          </p:cNvPr>
          <p:cNvSpPr>
            <a:spLocks noGrp="1"/>
          </p:cNvSpPr>
          <p:nvPr>
            <p:ph type="title"/>
          </p:nvPr>
        </p:nvSpPr>
        <p:spPr/>
        <p:txBody>
          <a:bodyPr/>
          <a:lstStyle/>
          <a:p>
            <a:r>
              <a:rPr lang="es-MX" dirty="0"/>
              <a:t>ECMO EN CX DE FONTAN</a:t>
            </a:r>
            <a:endParaRPr lang="es-CO" dirty="0"/>
          </a:p>
        </p:txBody>
      </p:sp>
      <p:pic>
        <p:nvPicPr>
          <p:cNvPr id="7" name="Content Placeholder 6">
            <a:extLst>
              <a:ext uri="{FF2B5EF4-FFF2-40B4-BE49-F238E27FC236}">
                <a16:creationId xmlns:a16="http://schemas.microsoft.com/office/drawing/2014/main" id="{4EAFD17C-2649-E5A6-4362-2D36E8897E72}"/>
              </a:ext>
            </a:extLst>
          </p:cNvPr>
          <p:cNvPicPr>
            <a:picLocks noGrp="1" noChangeAspect="1"/>
          </p:cNvPicPr>
          <p:nvPr>
            <p:ph sz="half" idx="2"/>
          </p:nvPr>
        </p:nvPicPr>
        <p:blipFill>
          <a:blip r:embed="rId4"/>
          <a:stretch>
            <a:fillRect/>
          </a:stretch>
        </p:blipFill>
        <p:spPr>
          <a:xfrm>
            <a:off x="420685" y="1279599"/>
            <a:ext cx="3246014" cy="4032000"/>
          </a:xfrm>
          <a:prstGeom prst="rect">
            <a:avLst/>
          </a:prstGeom>
        </p:spPr>
      </p:pic>
      <p:sp>
        <p:nvSpPr>
          <p:cNvPr id="12" name="Content Placeholder 10">
            <a:extLst>
              <a:ext uri="{FF2B5EF4-FFF2-40B4-BE49-F238E27FC236}">
                <a16:creationId xmlns:a16="http://schemas.microsoft.com/office/drawing/2014/main" id="{45CA2CFF-DF7A-56D0-268C-EEC64489CDA6}"/>
              </a:ext>
            </a:extLst>
          </p:cNvPr>
          <p:cNvSpPr txBox="1">
            <a:spLocks/>
          </p:cNvSpPr>
          <p:nvPr/>
        </p:nvSpPr>
        <p:spPr>
          <a:xfrm>
            <a:off x="4347158" y="1631291"/>
            <a:ext cx="4229100" cy="22629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s-CO" dirty="0"/>
          </a:p>
        </p:txBody>
      </p:sp>
      <p:sp>
        <p:nvSpPr>
          <p:cNvPr id="4" name="Content Placeholder 10">
            <a:extLst>
              <a:ext uri="{FF2B5EF4-FFF2-40B4-BE49-F238E27FC236}">
                <a16:creationId xmlns:a16="http://schemas.microsoft.com/office/drawing/2014/main" id="{AE176584-4AD3-5623-913C-32EF6395A031}"/>
              </a:ext>
            </a:extLst>
          </p:cNvPr>
          <p:cNvSpPr txBox="1">
            <a:spLocks/>
          </p:cNvSpPr>
          <p:nvPr/>
        </p:nvSpPr>
        <p:spPr>
          <a:xfrm>
            <a:off x="3812760" y="846138"/>
            <a:ext cx="5443957" cy="226298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s-MX" sz="2400" dirty="0"/>
          </a:p>
          <a:p>
            <a:r>
              <a:rPr lang="es-MX" sz="2400" dirty="0"/>
              <a:t>La descompresión completa del sistema venoso, especialmente en casos de hipertensión pulmonar grave, requiere un flujo elevado de ECMO para proporcionar una perfusión adecuada a los órganos.</a:t>
            </a:r>
          </a:p>
          <a:p>
            <a:r>
              <a:rPr lang="es-MX" sz="2400" dirty="0"/>
              <a:t> En ausencia de una descompresión completa del sistema venoso, la ECMO </a:t>
            </a:r>
            <a:r>
              <a:rPr lang="es-MX" sz="2400" dirty="0" err="1"/>
              <a:t>venoarterial</a:t>
            </a:r>
            <a:r>
              <a:rPr lang="es-MX" sz="2400" dirty="0"/>
              <a:t>-venosa (V-AV) podría ser útil, devolviendo la sangre oxigenada a la circulación venosa y, posteriormente, al circuito de </a:t>
            </a:r>
            <a:r>
              <a:rPr lang="es-MX" sz="2400" dirty="0" err="1"/>
              <a:t>Fontan</a:t>
            </a:r>
            <a:r>
              <a:rPr lang="es-MX" sz="2400" dirty="0"/>
              <a:t>.</a:t>
            </a:r>
            <a:endParaRPr lang="es-CO" sz="2400" dirty="0"/>
          </a:p>
        </p:txBody>
      </p:sp>
    </p:spTree>
    <p:extLst>
      <p:ext uri="{BB962C8B-B14F-4D97-AF65-F5344CB8AC3E}">
        <p14:creationId xmlns:p14="http://schemas.microsoft.com/office/powerpoint/2010/main" val="72308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B4DB-1FC9-1436-66F5-939090C0B2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939C25D-9F6D-75D4-A57F-828C5A50600E}"/>
              </a:ext>
            </a:extLst>
          </p:cNvPr>
          <p:cNvSpPr/>
          <p:nvPr/>
        </p:nvSpPr>
        <p:spPr>
          <a:xfrm>
            <a:off x="0" y="17145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pic>
        <p:nvPicPr>
          <p:cNvPr id="17" name="Content Placeholder 16">
            <a:extLst>
              <a:ext uri="{FF2B5EF4-FFF2-40B4-BE49-F238E27FC236}">
                <a16:creationId xmlns:a16="http://schemas.microsoft.com/office/drawing/2014/main" id="{CB1702A6-3C2F-56D6-79CF-A9D29CAB3053}"/>
              </a:ext>
            </a:extLst>
          </p:cNvPr>
          <p:cNvPicPr>
            <a:picLocks noGrp="1" noChangeAspect="1"/>
          </p:cNvPicPr>
          <p:nvPr>
            <p:ph sz="half" idx="2"/>
          </p:nvPr>
        </p:nvPicPr>
        <p:blipFill>
          <a:blip r:embed="rId3"/>
          <a:stretch>
            <a:fillRect/>
          </a:stretch>
        </p:blipFill>
        <p:spPr>
          <a:xfrm>
            <a:off x="829519" y="1159644"/>
            <a:ext cx="4058346" cy="4788000"/>
          </a:xfrm>
        </p:spPr>
      </p:pic>
      <p:sp>
        <p:nvSpPr>
          <p:cNvPr id="6" name="Title 9">
            <a:extLst>
              <a:ext uri="{FF2B5EF4-FFF2-40B4-BE49-F238E27FC236}">
                <a16:creationId xmlns:a16="http://schemas.microsoft.com/office/drawing/2014/main" id="{A5EDAF6E-B994-8927-6723-A6D9155FEB73}"/>
              </a:ext>
            </a:extLst>
          </p:cNvPr>
          <p:cNvSpPr>
            <a:spLocks noGrp="1"/>
          </p:cNvSpPr>
          <p:nvPr>
            <p:ph sz="half" idx="1"/>
          </p:nvPr>
        </p:nvSpPr>
        <p:spPr>
          <a:xfrm>
            <a:off x="5091371" y="1290663"/>
            <a:ext cx="4038600" cy="4525963"/>
          </a:xfrm>
        </p:spPr>
        <p:txBody>
          <a:bodyPr>
            <a:normAutofit fontScale="97500"/>
          </a:bodyPr>
          <a:lstStyle/>
          <a:p>
            <a:r>
              <a:rPr lang="es-MX" dirty="0"/>
              <a:t>La ECMO podría ser útil, devolviendo la sangre oxigenada a la circulación venosa y, posteriormente, al circuito de </a:t>
            </a:r>
            <a:r>
              <a:rPr lang="es-MX" dirty="0" err="1"/>
              <a:t>Fontan</a:t>
            </a:r>
            <a:r>
              <a:rPr lang="es-MX" dirty="0"/>
              <a:t>.</a:t>
            </a:r>
            <a:endParaRPr lang="es-CO" dirty="0"/>
          </a:p>
        </p:txBody>
      </p:sp>
      <p:sp>
        <p:nvSpPr>
          <p:cNvPr id="8" name="Title 7">
            <a:extLst>
              <a:ext uri="{FF2B5EF4-FFF2-40B4-BE49-F238E27FC236}">
                <a16:creationId xmlns:a16="http://schemas.microsoft.com/office/drawing/2014/main" id="{D6DB0810-C537-641A-385D-0D78EA1DB4C2}"/>
              </a:ext>
            </a:extLst>
          </p:cNvPr>
          <p:cNvSpPr>
            <a:spLocks noGrp="1"/>
          </p:cNvSpPr>
          <p:nvPr>
            <p:ph type="title"/>
          </p:nvPr>
        </p:nvSpPr>
        <p:spPr/>
        <p:txBody>
          <a:bodyPr/>
          <a:lstStyle/>
          <a:p>
            <a:r>
              <a:rPr lang="es-MX" dirty="0"/>
              <a:t>ECMO EN CX DE FONTAN</a:t>
            </a:r>
            <a:endParaRPr lang="es-CO" dirty="0"/>
          </a:p>
        </p:txBody>
      </p:sp>
    </p:spTree>
    <p:extLst>
      <p:ext uri="{BB962C8B-B14F-4D97-AF65-F5344CB8AC3E}">
        <p14:creationId xmlns:p14="http://schemas.microsoft.com/office/powerpoint/2010/main" val="2158371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8BE5A-5EEC-4D36-B676-A6FC50186EB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C8598C0-7C24-F8D3-59A5-BC9854CCF253}"/>
              </a:ext>
            </a:extLst>
          </p:cNvPr>
          <p:cNvSpPr/>
          <p:nvPr/>
        </p:nvSpPr>
        <p:spPr>
          <a:xfrm>
            <a:off x="0" y="1813853"/>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pic>
        <p:nvPicPr>
          <p:cNvPr id="3" name="Picture 3">
            <a:extLst>
              <a:ext uri="{FF2B5EF4-FFF2-40B4-BE49-F238E27FC236}">
                <a16:creationId xmlns:a16="http://schemas.microsoft.com/office/drawing/2014/main" id="{F9BE50CC-E97F-C2D4-E48C-7A788E80CB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8244" y="98474"/>
            <a:ext cx="4418299" cy="622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033191A-6338-68CA-87D2-2213F754C76F}"/>
              </a:ext>
            </a:extLst>
          </p:cNvPr>
          <p:cNvSpPr>
            <a:spLocks noGrp="1"/>
          </p:cNvSpPr>
          <p:nvPr>
            <p:ph type="title"/>
          </p:nvPr>
        </p:nvSpPr>
        <p:spPr>
          <a:xfrm>
            <a:off x="-133642" y="1453125"/>
            <a:ext cx="3720904" cy="1143000"/>
          </a:xfrm>
        </p:spPr>
        <p:txBody>
          <a:bodyPr>
            <a:normAutofit/>
          </a:bodyPr>
          <a:lstStyle/>
          <a:p>
            <a:r>
              <a:rPr sz="3200" b="1" dirty="0" err="1"/>
              <a:t>Manejo</a:t>
            </a:r>
            <a:r>
              <a:rPr sz="3200" b="1" dirty="0"/>
              <a:t>: </a:t>
            </a:r>
            <a:r>
              <a:rPr sz="3200" b="1" dirty="0" err="1"/>
              <a:t>Anticoagulación</a:t>
            </a:r>
            <a:endParaRPr sz="3200" b="1" dirty="0"/>
          </a:p>
        </p:txBody>
      </p:sp>
      <p:sp>
        <p:nvSpPr>
          <p:cNvPr id="7" name="TextBox 6">
            <a:extLst>
              <a:ext uri="{FF2B5EF4-FFF2-40B4-BE49-F238E27FC236}">
                <a16:creationId xmlns:a16="http://schemas.microsoft.com/office/drawing/2014/main" id="{EF4E869F-4672-D081-8FF4-A12EDA829A75}"/>
              </a:ext>
            </a:extLst>
          </p:cNvPr>
          <p:cNvSpPr txBox="1"/>
          <p:nvPr/>
        </p:nvSpPr>
        <p:spPr>
          <a:xfrm>
            <a:off x="6181556" y="1213688"/>
            <a:ext cx="2962444" cy="3046988"/>
          </a:xfrm>
          <a:prstGeom prst="rect">
            <a:avLst/>
          </a:prstGeom>
          <a:noFill/>
        </p:spPr>
        <p:txBody>
          <a:bodyPr wrap="square">
            <a:spAutoFit/>
          </a:bodyPr>
          <a:lstStyle/>
          <a:p>
            <a:pPr marL="285750" indent="-285750">
              <a:buFont typeface="Arial" panose="020B0604020202020204" pitchFamily="34" charset="0"/>
              <a:buChar char="•"/>
            </a:pPr>
            <a:r>
              <a:rPr lang="es-CO" sz="2400" dirty="0"/>
              <a:t>No reiniciar heparina hasta controlar sangrado (&lt;100 </a:t>
            </a:r>
            <a:r>
              <a:rPr lang="es-CO" sz="2400" dirty="0" err="1"/>
              <a:t>cc</a:t>
            </a:r>
            <a:r>
              <a:rPr lang="es-CO" sz="2400" dirty="0"/>
              <a:t>/h).</a:t>
            </a:r>
          </a:p>
          <a:p>
            <a:pPr marL="285750" indent="-285750">
              <a:buFont typeface="Arial" panose="020B0604020202020204" pitchFamily="34" charset="0"/>
              <a:buChar char="•"/>
            </a:pPr>
            <a:r>
              <a:rPr lang="es-CO" sz="2400" dirty="0"/>
              <a:t>Usar TCA inicialmente; complementar con TTPa.</a:t>
            </a:r>
          </a:p>
        </p:txBody>
      </p:sp>
    </p:spTree>
    <p:extLst>
      <p:ext uri="{BB962C8B-B14F-4D97-AF65-F5344CB8AC3E}">
        <p14:creationId xmlns:p14="http://schemas.microsoft.com/office/powerpoint/2010/main" val="28250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585F0-9EC1-108D-C90B-9D15982D29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0B6841-FF7A-C3DC-6385-7F637E2B2CFD}"/>
              </a:ext>
            </a:extLst>
          </p:cNvPr>
          <p:cNvSpPr/>
          <p:nvPr/>
        </p:nvSpPr>
        <p:spPr>
          <a:xfrm>
            <a:off x="0" y="17145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s-PA"/>
          </a:p>
        </p:txBody>
      </p:sp>
      <p:sp>
        <p:nvSpPr>
          <p:cNvPr id="6" name="Title 5">
            <a:extLst>
              <a:ext uri="{FF2B5EF4-FFF2-40B4-BE49-F238E27FC236}">
                <a16:creationId xmlns:a16="http://schemas.microsoft.com/office/drawing/2014/main" id="{361AD057-A17A-172C-54C6-CB977C2F171A}"/>
              </a:ext>
            </a:extLst>
          </p:cNvPr>
          <p:cNvSpPr>
            <a:spLocks noGrp="1"/>
          </p:cNvSpPr>
          <p:nvPr>
            <p:ph type="title"/>
          </p:nvPr>
        </p:nvSpPr>
        <p:spPr/>
        <p:txBody>
          <a:bodyPr>
            <a:normAutofit/>
          </a:bodyPr>
          <a:lstStyle/>
          <a:p>
            <a:r>
              <a:rPr lang="es-MX" dirty="0"/>
              <a:t>VENT LV: ¿Sí/No, Cuándo, Cómo?</a:t>
            </a:r>
            <a:endParaRPr lang="es-CO" dirty="0"/>
          </a:p>
        </p:txBody>
      </p:sp>
      <p:sp>
        <p:nvSpPr>
          <p:cNvPr id="8" name="Content Placeholder 7">
            <a:extLst>
              <a:ext uri="{FF2B5EF4-FFF2-40B4-BE49-F238E27FC236}">
                <a16:creationId xmlns:a16="http://schemas.microsoft.com/office/drawing/2014/main" id="{A88EA69B-373B-DEAB-A2F2-28F5E0A6A554}"/>
              </a:ext>
            </a:extLst>
          </p:cNvPr>
          <p:cNvSpPr>
            <a:spLocks noGrp="1"/>
          </p:cNvSpPr>
          <p:nvPr>
            <p:ph idx="1"/>
          </p:nvPr>
        </p:nvSpPr>
        <p:spPr>
          <a:xfrm>
            <a:off x="232117" y="1600200"/>
            <a:ext cx="8229600" cy="4525963"/>
          </a:xfrm>
        </p:spPr>
        <p:txBody>
          <a:bodyPr>
            <a:normAutofit fontScale="85000" lnSpcReduction="10000"/>
          </a:bodyPr>
          <a:lstStyle/>
          <a:p>
            <a:r>
              <a:rPr lang="es-MX" dirty="0"/>
              <a:t> El </a:t>
            </a:r>
            <a:r>
              <a:rPr lang="es-MX" dirty="0" err="1"/>
              <a:t>Vent</a:t>
            </a:r>
            <a:r>
              <a:rPr lang="es-MX" dirty="0"/>
              <a:t> puede facilitar la retirada gradual de la ECMO y mejorar la recuperación miocárdica.</a:t>
            </a:r>
          </a:p>
          <a:p>
            <a:r>
              <a:rPr lang="es-MX" dirty="0"/>
              <a:t> El </a:t>
            </a:r>
            <a:r>
              <a:rPr lang="es-MX" dirty="0" err="1"/>
              <a:t>Vent</a:t>
            </a:r>
            <a:r>
              <a:rPr lang="es-MX" dirty="0"/>
              <a:t> del VI podría estar asociada a una mayor tasa de complicaciones, como hemólisis, hemorragia grave e isquemia relacionada con el sitio de acceso.</a:t>
            </a:r>
          </a:p>
          <a:p>
            <a:r>
              <a:rPr lang="es-MX" dirty="0"/>
              <a:t>El ecocardiograma desempeña un papel fundamental en la evaluación de la sobrecarga del VI.</a:t>
            </a:r>
          </a:p>
          <a:p>
            <a:r>
              <a:rPr lang="es-MX" dirty="0"/>
              <a:t> Una descarga temprana del VI se traduce en una recuperación miocárdica más rápida y probable, así como en una mayor tasa de supervivencia temprana.</a:t>
            </a:r>
          </a:p>
          <a:p>
            <a:endParaRPr lang="es-CO" dirty="0"/>
          </a:p>
        </p:txBody>
      </p:sp>
    </p:spTree>
    <p:extLst>
      <p:ext uri="{BB962C8B-B14F-4D97-AF65-F5344CB8AC3E}">
        <p14:creationId xmlns:p14="http://schemas.microsoft.com/office/powerpoint/2010/main" val="364686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ADF1B-5A6A-CEB4-E3DF-389D288AE1E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E3BE5E9-8093-A9FC-5109-C66B0FE7EDEA}"/>
              </a:ext>
            </a:extLst>
          </p:cNvPr>
          <p:cNvSpPr/>
          <p:nvPr/>
        </p:nvSpPr>
        <p:spPr>
          <a:xfrm>
            <a:off x="0" y="170389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pic>
        <p:nvPicPr>
          <p:cNvPr id="4" name="Picture 3">
            <a:extLst>
              <a:ext uri="{FF2B5EF4-FFF2-40B4-BE49-F238E27FC236}">
                <a16:creationId xmlns:a16="http://schemas.microsoft.com/office/drawing/2014/main" id="{124F58CA-1340-1406-484A-1F7049CB3791}"/>
              </a:ext>
            </a:extLst>
          </p:cNvPr>
          <p:cNvPicPr>
            <a:picLocks noChangeAspect="1"/>
          </p:cNvPicPr>
          <p:nvPr/>
        </p:nvPicPr>
        <p:blipFill>
          <a:blip r:embed="rId3"/>
          <a:stretch>
            <a:fillRect/>
          </a:stretch>
        </p:blipFill>
        <p:spPr>
          <a:xfrm>
            <a:off x="-1" y="341141"/>
            <a:ext cx="9144001" cy="4752000"/>
          </a:xfrm>
          <a:prstGeom prst="rect">
            <a:avLst/>
          </a:prstGeom>
        </p:spPr>
      </p:pic>
      <p:sp>
        <p:nvSpPr>
          <p:cNvPr id="3" name="Arrow: Down 2">
            <a:extLst>
              <a:ext uri="{FF2B5EF4-FFF2-40B4-BE49-F238E27FC236}">
                <a16:creationId xmlns:a16="http://schemas.microsoft.com/office/drawing/2014/main" id="{D20EBDC2-DE26-B9B8-95D4-535B0097CDB1}"/>
              </a:ext>
            </a:extLst>
          </p:cNvPr>
          <p:cNvSpPr/>
          <p:nvPr/>
        </p:nvSpPr>
        <p:spPr>
          <a:xfrm>
            <a:off x="3045655" y="154745"/>
            <a:ext cx="492369" cy="703384"/>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 name="Arrow: Down 4">
            <a:extLst>
              <a:ext uri="{FF2B5EF4-FFF2-40B4-BE49-F238E27FC236}">
                <a16:creationId xmlns:a16="http://schemas.microsoft.com/office/drawing/2014/main" id="{DF42BC43-7FBD-55EA-B905-F343E53203A4}"/>
              </a:ext>
            </a:extLst>
          </p:cNvPr>
          <p:cNvSpPr/>
          <p:nvPr/>
        </p:nvSpPr>
        <p:spPr>
          <a:xfrm>
            <a:off x="4970584" y="154745"/>
            <a:ext cx="492369" cy="703384"/>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90722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t>Conclusiones</a:t>
            </a:r>
            <a:endParaRPr dirty="0"/>
          </a:p>
        </p:txBody>
      </p:sp>
      <p:sp>
        <p:nvSpPr>
          <p:cNvPr id="3" name="Content Placeholder 2"/>
          <p:cNvSpPr>
            <a:spLocks noGrp="1"/>
          </p:cNvSpPr>
          <p:nvPr>
            <p:ph idx="1"/>
          </p:nvPr>
        </p:nvSpPr>
        <p:spPr/>
        <p:txBody>
          <a:bodyPr/>
          <a:lstStyle/>
          <a:p>
            <a:r>
              <a:rPr dirty="0"/>
              <a:t>ECMO post-</a:t>
            </a:r>
            <a:r>
              <a:rPr dirty="0" err="1"/>
              <a:t>cardiotomía</a:t>
            </a:r>
            <a:r>
              <a:rPr dirty="0"/>
              <a:t> </a:t>
            </a:r>
            <a:r>
              <a:rPr dirty="0" err="1"/>
              <a:t>puede</a:t>
            </a:r>
            <a:r>
              <a:rPr dirty="0"/>
              <a:t> ser </a:t>
            </a:r>
            <a:r>
              <a:rPr dirty="0" err="1"/>
              <a:t>salvavidas</a:t>
            </a:r>
            <a:r>
              <a:rPr dirty="0"/>
              <a:t> </a:t>
            </a:r>
            <a:r>
              <a:rPr dirty="0" err="1"/>
              <a:t>en</a:t>
            </a:r>
            <a:r>
              <a:rPr dirty="0"/>
              <a:t> </a:t>
            </a:r>
            <a:r>
              <a:rPr dirty="0" err="1"/>
              <a:t>escenarios</a:t>
            </a:r>
            <a:r>
              <a:rPr dirty="0"/>
              <a:t> </a:t>
            </a:r>
            <a:r>
              <a:rPr dirty="0" err="1"/>
              <a:t>complejos</a:t>
            </a:r>
            <a:r>
              <a:rPr dirty="0"/>
              <a:t>.</a:t>
            </a:r>
          </a:p>
          <a:p>
            <a:r>
              <a:rPr dirty="0" err="1"/>
              <a:t>Requiere</a:t>
            </a:r>
            <a:r>
              <a:rPr dirty="0"/>
              <a:t> </a:t>
            </a:r>
            <a:r>
              <a:rPr dirty="0" err="1"/>
              <a:t>selección</a:t>
            </a:r>
            <a:r>
              <a:rPr dirty="0"/>
              <a:t> </a:t>
            </a:r>
            <a:r>
              <a:rPr dirty="0" err="1"/>
              <a:t>adecuada</a:t>
            </a:r>
            <a:r>
              <a:rPr dirty="0"/>
              <a:t> del </a:t>
            </a:r>
            <a:r>
              <a:rPr dirty="0" err="1"/>
              <a:t>paciente</a:t>
            </a:r>
            <a:r>
              <a:rPr dirty="0"/>
              <a:t> y del </a:t>
            </a:r>
            <a:r>
              <a:rPr dirty="0" err="1"/>
              <a:t>abordaje</a:t>
            </a:r>
            <a:r>
              <a:rPr dirty="0"/>
              <a:t>.</a:t>
            </a:r>
          </a:p>
          <a:p>
            <a:r>
              <a:rPr dirty="0"/>
              <a:t>El </a:t>
            </a:r>
            <a:r>
              <a:rPr dirty="0" err="1"/>
              <a:t>entendimiento</a:t>
            </a:r>
            <a:r>
              <a:rPr dirty="0"/>
              <a:t> </a:t>
            </a:r>
            <a:r>
              <a:rPr dirty="0" err="1"/>
              <a:t>anatómico</a:t>
            </a:r>
            <a:r>
              <a:rPr dirty="0"/>
              <a:t> y </a:t>
            </a:r>
            <a:r>
              <a:rPr dirty="0" err="1"/>
              <a:t>fisiológico</a:t>
            </a:r>
            <a:r>
              <a:rPr dirty="0"/>
              <a:t> es clave </a:t>
            </a:r>
            <a:r>
              <a:rPr dirty="0" err="1"/>
              <a:t>en</a:t>
            </a:r>
            <a:r>
              <a:rPr dirty="0"/>
              <a:t> </a:t>
            </a:r>
            <a:r>
              <a:rPr dirty="0" err="1"/>
              <a:t>cardiopatías</a:t>
            </a:r>
            <a:r>
              <a:rPr dirty="0"/>
              <a:t> </a:t>
            </a:r>
            <a:r>
              <a:rPr dirty="0" err="1"/>
              <a:t>congénitas</a:t>
            </a:r>
            <a:r>
              <a:rPr dirty="0"/>
              <a:t>.</a:t>
            </a:r>
          </a:p>
          <a:p>
            <a:r>
              <a:rPr dirty="0"/>
              <a:t>La </a:t>
            </a:r>
            <a:r>
              <a:rPr dirty="0" err="1"/>
              <a:t>estrategia</a:t>
            </a:r>
            <a:r>
              <a:rPr dirty="0"/>
              <a:t> </a:t>
            </a:r>
            <a:r>
              <a:rPr dirty="0" err="1"/>
              <a:t>debe</a:t>
            </a:r>
            <a:r>
              <a:rPr dirty="0"/>
              <a:t> </a:t>
            </a:r>
            <a:r>
              <a:rPr dirty="0" err="1"/>
              <a:t>individualizarse</a:t>
            </a:r>
            <a:r>
              <a:rPr dirty="0"/>
              <a:t> para </a:t>
            </a:r>
            <a:r>
              <a:rPr dirty="0" err="1"/>
              <a:t>optimizar</a:t>
            </a:r>
            <a:r>
              <a:rPr dirty="0"/>
              <a:t> </a:t>
            </a:r>
            <a:r>
              <a:rPr dirty="0" err="1"/>
              <a:t>resultados</a:t>
            </a:r>
            <a:r>
              <a:rPr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234634A-FC73-BF5D-AB01-1D22D0E9797E}"/>
              </a:ext>
            </a:extLst>
          </p:cNvPr>
          <p:cNvSpPr/>
          <p:nvPr/>
        </p:nvSpPr>
        <p:spPr>
          <a:xfrm>
            <a:off x="0" y="17145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sp>
        <p:nvSpPr>
          <p:cNvPr id="4" name="Rectangle 3">
            <a:extLst>
              <a:ext uri="{FF2B5EF4-FFF2-40B4-BE49-F238E27FC236}">
                <a16:creationId xmlns:a16="http://schemas.microsoft.com/office/drawing/2014/main" id="{66E9D71E-BA20-4F7A-321A-08E96BDA9DB0}"/>
              </a:ext>
            </a:extLst>
          </p:cNvPr>
          <p:cNvSpPr/>
          <p:nvPr/>
        </p:nvSpPr>
        <p:spPr>
          <a:xfrm>
            <a:off x="1240359" y="4657577"/>
            <a:ext cx="4328044" cy="1446550"/>
          </a:xfrm>
          <a:prstGeom prst="rect">
            <a:avLst/>
          </a:prstGeom>
          <a:noFill/>
        </p:spPr>
        <p:txBody>
          <a:bodyPr wrap="none" lIns="91440" tIns="45720" rIns="91440" bIns="45720">
            <a:spAutoFit/>
          </a:bodyPr>
          <a:lstStyle/>
          <a:p>
            <a:pPr algn="ctr"/>
            <a:r>
              <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GRACIAS</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itle 2">
            <a:extLst>
              <a:ext uri="{FF2B5EF4-FFF2-40B4-BE49-F238E27FC236}">
                <a16:creationId xmlns:a16="http://schemas.microsoft.com/office/drawing/2014/main" id="{B92CF4E8-AC99-C027-F2DC-46DBB507E5A1}"/>
              </a:ext>
            </a:extLst>
          </p:cNvPr>
          <p:cNvSpPr>
            <a:spLocks noGrp="1"/>
          </p:cNvSpPr>
          <p:nvPr>
            <p:ph type="title"/>
          </p:nvPr>
        </p:nvSpPr>
        <p:spPr/>
        <p:txBody>
          <a:bodyPr/>
          <a:lstStyle/>
          <a:p>
            <a:endParaRPr lang="es-CO" dirty="0"/>
          </a:p>
        </p:txBody>
      </p:sp>
      <p:pic>
        <p:nvPicPr>
          <p:cNvPr id="10" name="Picture 2">
            <a:extLst>
              <a:ext uri="{FF2B5EF4-FFF2-40B4-BE49-F238E27FC236}">
                <a16:creationId xmlns:a16="http://schemas.microsoft.com/office/drawing/2014/main" id="{EF84D1E8-54E1-DC52-CC48-DF0733A3511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43400" y="1472398"/>
            <a:ext cx="4680000" cy="2431305"/>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447;p17">
            <a:extLst>
              <a:ext uri="{FF2B5EF4-FFF2-40B4-BE49-F238E27FC236}">
                <a16:creationId xmlns:a16="http://schemas.microsoft.com/office/drawing/2014/main" id="{0A451BD1-8E61-16A4-2D6C-494E3DE91528}"/>
              </a:ext>
            </a:extLst>
          </p:cNvPr>
          <p:cNvPicPr preferRelativeResize="0">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3880" y="1472399"/>
            <a:ext cx="3889520" cy="243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29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b="1" dirty="0" err="1"/>
              <a:t>Introducción</a:t>
            </a:r>
            <a:r>
              <a:rPr b="1" dirty="0"/>
              <a:t> a la ECMO </a:t>
            </a:r>
            <a:r>
              <a:rPr b="1" dirty="0" err="1"/>
              <a:t>Postcardiotomía</a:t>
            </a:r>
            <a:endParaRPr b="1" dirty="0"/>
          </a:p>
        </p:txBody>
      </p:sp>
      <p:sp>
        <p:nvSpPr>
          <p:cNvPr id="3" name="Content Placeholder 2"/>
          <p:cNvSpPr>
            <a:spLocks noGrp="1"/>
          </p:cNvSpPr>
          <p:nvPr>
            <p:ph idx="1"/>
          </p:nvPr>
        </p:nvSpPr>
        <p:spPr/>
        <p:txBody>
          <a:bodyPr/>
          <a:lstStyle/>
          <a:p>
            <a:r>
              <a:rPr dirty="0" err="1"/>
              <a:t>Soporte</a:t>
            </a:r>
            <a:r>
              <a:rPr dirty="0"/>
              <a:t> vital </a:t>
            </a:r>
            <a:r>
              <a:rPr dirty="0" err="1"/>
              <a:t>extracorpóreo</a:t>
            </a:r>
            <a:r>
              <a:rPr dirty="0"/>
              <a:t> </a:t>
            </a:r>
            <a:r>
              <a:rPr dirty="0" err="1"/>
              <a:t>tras</a:t>
            </a:r>
            <a:r>
              <a:rPr dirty="0"/>
              <a:t> </a:t>
            </a:r>
            <a:r>
              <a:rPr dirty="0" err="1"/>
              <a:t>cirugía</a:t>
            </a:r>
            <a:r>
              <a:rPr dirty="0"/>
              <a:t> </a:t>
            </a:r>
            <a:r>
              <a:rPr dirty="0" err="1"/>
              <a:t>cardíaca</a:t>
            </a:r>
            <a:r>
              <a:rPr dirty="0"/>
              <a:t>.</a:t>
            </a:r>
          </a:p>
          <a:p>
            <a:r>
              <a:rPr dirty="0" err="1"/>
              <a:t>Indicado</a:t>
            </a:r>
            <a:r>
              <a:rPr dirty="0"/>
              <a:t> </a:t>
            </a:r>
            <a:r>
              <a:rPr dirty="0" err="1"/>
              <a:t>en</a:t>
            </a:r>
            <a:r>
              <a:rPr dirty="0"/>
              <a:t> </a:t>
            </a:r>
            <a:r>
              <a:rPr dirty="0" err="1"/>
              <a:t>fallo</a:t>
            </a:r>
            <a:r>
              <a:rPr dirty="0"/>
              <a:t> </a:t>
            </a:r>
            <a:r>
              <a:rPr dirty="0" err="1"/>
              <a:t>cardiaco</a:t>
            </a:r>
            <a:r>
              <a:rPr dirty="0"/>
              <a:t> </a:t>
            </a:r>
            <a:r>
              <a:rPr dirty="0" err="1"/>
              <a:t>refractario</a:t>
            </a:r>
            <a:r>
              <a:rPr dirty="0"/>
              <a:t> o shock </a:t>
            </a:r>
            <a:r>
              <a:rPr dirty="0" err="1"/>
              <a:t>cardiogénico</a:t>
            </a:r>
            <a:r>
              <a:rPr dirty="0"/>
              <a:t>.</a:t>
            </a:r>
          </a:p>
          <a:p>
            <a:r>
              <a:rPr dirty="0" err="1"/>
              <a:t>Requiere</a:t>
            </a:r>
            <a:r>
              <a:rPr dirty="0"/>
              <a:t> </a:t>
            </a:r>
            <a:r>
              <a:rPr dirty="0" err="1"/>
              <a:t>enfoque</a:t>
            </a:r>
            <a:r>
              <a:rPr dirty="0"/>
              <a:t> </a:t>
            </a:r>
            <a:r>
              <a:rPr dirty="0" err="1"/>
              <a:t>multidisciplinario</a:t>
            </a:r>
            <a:r>
              <a:rPr dirty="0"/>
              <a:t> y </a:t>
            </a:r>
            <a:r>
              <a:rPr dirty="0" err="1"/>
              <a:t>decisión</a:t>
            </a:r>
            <a:r>
              <a:rPr dirty="0"/>
              <a:t> </a:t>
            </a:r>
            <a:r>
              <a:rPr dirty="0" err="1"/>
              <a:t>oportuna</a:t>
            </a:r>
            <a:r>
              <a:rPr dirty="0"/>
              <a:t>.</a:t>
            </a:r>
          </a:p>
          <a:p>
            <a:r>
              <a:rPr dirty="0"/>
              <a:t>Alta </a:t>
            </a:r>
            <a:r>
              <a:rPr dirty="0" err="1"/>
              <a:t>complejidad</a:t>
            </a:r>
            <a:r>
              <a:rPr dirty="0"/>
              <a:t> </a:t>
            </a:r>
            <a:r>
              <a:rPr dirty="0" err="1"/>
              <a:t>en</a:t>
            </a:r>
            <a:r>
              <a:rPr dirty="0"/>
              <a:t> </a:t>
            </a:r>
            <a:r>
              <a:rPr dirty="0" err="1"/>
              <a:t>pacientes</a:t>
            </a:r>
            <a:r>
              <a:rPr dirty="0"/>
              <a:t> con </a:t>
            </a:r>
            <a:r>
              <a:rPr dirty="0" err="1"/>
              <a:t>cardiopatías</a:t>
            </a:r>
            <a:r>
              <a:rPr dirty="0"/>
              <a:t> </a:t>
            </a:r>
            <a:r>
              <a:rPr dirty="0" err="1"/>
              <a:t>congénitas</a:t>
            </a:r>
            <a:r>
              <a:rPr dirty="0"/>
              <a:t>.</a:t>
            </a:r>
          </a:p>
        </p:txBody>
      </p:sp>
      <p:pic>
        <p:nvPicPr>
          <p:cNvPr id="4" name="Picture 3" descr="La reanimación con ECMO en paro cardíaco extrahospitalario y fibrilación  ventricular mejora la supervivencia">
            <a:extLst>
              <a:ext uri="{FF2B5EF4-FFF2-40B4-BE49-F238E27FC236}">
                <a16:creationId xmlns:a16="http://schemas.microsoft.com/office/drawing/2014/main" id="{22134149-A086-7E03-2318-8DFF4BC11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677" y="5346000"/>
            <a:ext cx="2525323" cy="151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145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pic>
        <p:nvPicPr>
          <p:cNvPr id="4" name="Picture 3">
            <a:extLst>
              <a:ext uri="{FF2B5EF4-FFF2-40B4-BE49-F238E27FC236}">
                <a16:creationId xmlns:a16="http://schemas.microsoft.com/office/drawing/2014/main" id="{B33A8ABE-4461-26A7-8309-8CD57F292963}"/>
              </a:ext>
            </a:extLst>
          </p:cNvPr>
          <p:cNvPicPr>
            <a:picLocks noChangeAspect="1"/>
          </p:cNvPicPr>
          <p:nvPr/>
        </p:nvPicPr>
        <p:blipFill>
          <a:blip r:embed="rId3"/>
          <a:stretch>
            <a:fillRect/>
          </a:stretch>
        </p:blipFill>
        <p:spPr>
          <a:xfrm>
            <a:off x="66940" y="249037"/>
            <a:ext cx="9010120" cy="586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145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pic>
        <p:nvPicPr>
          <p:cNvPr id="4" name="Picture 3">
            <a:extLst>
              <a:ext uri="{FF2B5EF4-FFF2-40B4-BE49-F238E27FC236}">
                <a16:creationId xmlns:a16="http://schemas.microsoft.com/office/drawing/2014/main" id="{D94A1F76-576C-4BF4-F6D1-0B5464F5E1DC}"/>
              </a:ext>
            </a:extLst>
          </p:cNvPr>
          <p:cNvPicPr>
            <a:picLocks noChangeAspect="1"/>
          </p:cNvPicPr>
          <p:nvPr/>
        </p:nvPicPr>
        <p:blipFill>
          <a:blip r:embed="rId3"/>
          <a:stretch>
            <a:fillRect/>
          </a:stretch>
        </p:blipFill>
        <p:spPr>
          <a:xfrm>
            <a:off x="442160" y="475957"/>
            <a:ext cx="8512898" cy="568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pic>
        <p:nvPicPr>
          <p:cNvPr id="4" name="Picture 3">
            <a:extLst>
              <a:ext uri="{FF2B5EF4-FFF2-40B4-BE49-F238E27FC236}">
                <a16:creationId xmlns:a16="http://schemas.microsoft.com/office/drawing/2014/main" id="{6935C8E1-243F-4D71-43C6-8730FDC281AB}"/>
              </a:ext>
            </a:extLst>
          </p:cNvPr>
          <p:cNvPicPr>
            <a:picLocks noChangeAspect="1"/>
          </p:cNvPicPr>
          <p:nvPr/>
        </p:nvPicPr>
        <p:blipFill>
          <a:blip r:embed="rId3"/>
          <a:stretch>
            <a:fillRect/>
          </a:stretch>
        </p:blipFill>
        <p:spPr>
          <a:xfrm rot="5400000">
            <a:off x="-2512248" y="3185999"/>
            <a:ext cx="13485047" cy="7344000"/>
          </a:xfrm>
          <a:prstGeom prst="rect">
            <a:avLst/>
          </a:prstGeom>
        </p:spPr>
      </p:pic>
      <p:sp>
        <p:nvSpPr>
          <p:cNvPr id="3" name="Arrow: Right 2">
            <a:extLst>
              <a:ext uri="{FF2B5EF4-FFF2-40B4-BE49-F238E27FC236}">
                <a16:creationId xmlns:a16="http://schemas.microsoft.com/office/drawing/2014/main" id="{28999229-538D-75C8-505F-21299F524682}"/>
              </a:ext>
            </a:extLst>
          </p:cNvPr>
          <p:cNvSpPr/>
          <p:nvPr/>
        </p:nvSpPr>
        <p:spPr>
          <a:xfrm>
            <a:off x="582701" y="3429000"/>
            <a:ext cx="793717" cy="19694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 name="Arrow: Right 4">
            <a:extLst>
              <a:ext uri="{FF2B5EF4-FFF2-40B4-BE49-F238E27FC236}">
                <a16:creationId xmlns:a16="http://schemas.microsoft.com/office/drawing/2014/main" id="{80B7DAC5-70EA-A7D5-30BB-BD6C54968927}"/>
              </a:ext>
            </a:extLst>
          </p:cNvPr>
          <p:cNvSpPr/>
          <p:nvPr/>
        </p:nvSpPr>
        <p:spPr>
          <a:xfrm>
            <a:off x="1376418" y="4032443"/>
            <a:ext cx="793717" cy="19694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6" name="Arrow: Right 5">
            <a:extLst>
              <a:ext uri="{FF2B5EF4-FFF2-40B4-BE49-F238E27FC236}">
                <a16:creationId xmlns:a16="http://schemas.microsoft.com/office/drawing/2014/main" id="{D80D0446-E5B7-81BE-6127-A22093024071}"/>
              </a:ext>
            </a:extLst>
          </p:cNvPr>
          <p:cNvSpPr/>
          <p:nvPr/>
        </p:nvSpPr>
        <p:spPr>
          <a:xfrm>
            <a:off x="979559" y="4774218"/>
            <a:ext cx="793717" cy="19694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7" name="Arrow: Right 6">
            <a:extLst>
              <a:ext uri="{FF2B5EF4-FFF2-40B4-BE49-F238E27FC236}">
                <a16:creationId xmlns:a16="http://schemas.microsoft.com/office/drawing/2014/main" id="{BC69BC2D-C00D-ED8F-50A5-25F6FD84DF58}"/>
              </a:ext>
            </a:extLst>
          </p:cNvPr>
          <p:cNvSpPr/>
          <p:nvPr/>
        </p:nvSpPr>
        <p:spPr>
          <a:xfrm>
            <a:off x="979559" y="5289010"/>
            <a:ext cx="793717" cy="19694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b="1" dirty="0" err="1"/>
              <a:t>Indicaciones</a:t>
            </a:r>
            <a:r>
              <a:rPr b="1" dirty="0"/>
              <a:t> y </a:t>
            </a:r>
            <a:r>
              <a:rPr b="1" dirty="0" err="1"/>
              <a:t>Selección</a:t>
            </a:r>
            <a:r>
              <a:rPr b="1" dirty="0"/>
              <a:t> del </a:t>
            </a:r>
            <a:r>
              <a:rPr b="1" dirty="0" err="1"/>
              <a:t>Paciente</a:t>
            </a:r>
            <a:endParaRPr b="1" dirty="0"/>
          </a:p>
        </p:txBody>
      </p:sp>
      <p:sp>
        <p:nvSpPr>
          <p:cNvPr id="3" name="Content Placeholder 2"/>
          <p:cNvSpPr>
            <a:spLocks noGrp="1"/>
          </p:cNvSpPr>
          <p:nvPr>
            <p:ph idx="1"/>
          </p:nvPr>
        </p:nvSpPr>
        <p:spPr/>
        <p:txBody>
          <a:bodyPr>
            <a:noAutofit/>
          </a:bodyPr>
          <a:lstStyle/>
          <a:p>
            <a:r>
              <a:rPr sz="4000" dirty="0"/>
              <a:t>Shock </a:t>
            </a:r>
            <a:r>
              <a:rPr sz="4000" dirty="0" err="1"/>
              <a:t>cardiogénico</a:t>
            </a:r>
            <a:r>
              <a:rPr sz="4000" dirty="0"/>
              <a:t> </a:t>
            </a:r>
            <a:r>
              <a:rPr sz="4000" dirty="0" err="1"/>
              <a:t>postoperatorio</a:t>
            </a:r>
            <a:r>
              <a:rPr sz="4000" dirty="0"/>
              <a:t>.</a:t>
            </a:r>
          </a:p>
          <a:p>
            <a:r>
              <a:rPr sz="4000" dirty="0" err="1"/>
              <a:t>Fracaso</a:t>
            </a:r>
            <a:r>
              <a:rPr sz="4000" dirty="0"/>
              <a:t> del </a:t>
            </a:r>
            <a:r>
              <a:rPr sz="4000" dirty="0" err="1"/>
              <a:t>ventrículo</a:t>
            </a:r>
            <a:r>
              <a:rPr sz="4000" dirty="0"/>
              <a:t> derecho o </a:t>
            </a:r>
            <a:r>
              <a:rPr sz="4000" dirty="0" err="1"/>
              <a:t>izquierdo</a:t>
            </a:r>
            <a:r>
              <a:rPr sz="4000" dirty="0"/>
              <a:t>.</a:t>
            </a:r>
          </a:p>
          <a:p>
            <a:r>
              <a:rPr sz="4000" dirty="0" err="1"/>
              <a:t>Incapacidad</a:t>
            </a:r>
            <a:r>
              <a:rPr sz="4000" dirty="0"/>
              <a:t> para </a:t>
            </a:r>
            <a:r>
              <a:rPr sz="4000" dirty="0" err="1"/>
              <a:t>destete</a:t>
            </a:r>
            <a:r>
              <a:rPr sz="4000" dirty="0"/>
              <a:t> de CEC </a:t>
            </a:r>
            <a:r>
              <a:rPr sz="4000" dirty="0" err="1"/>
              <a:t>en</a:t>
            </a:r>
            <a:r>
              <a:rPr sz="4000" dirty="0"/>
              <a:t> </a:t>
            </a:r>
            <a:r>
              <a:rPr sz="4000" dirty="0" err="1"/>
              <a:t>quirófano</a:t>
            </a:r>
            <a:r>
              <a:rPr sz="4000" dirty="0"/>
              <a:t>.</a:t>
            </a:r>
          </a:p>
          <a:p>
            <a:r>
              <a:rPr sz="4000" dirty="0" err="1"/>
              <a:t>Hipoxemia</a:t>
            </a:r>
            <a:r>
              <a:rPr sz="4000" dirty="0"/>
              <a:t> o acidosis </a:t>
            </a:r>
            <a:r>
              <a:rPr sz="4000" dirty="0" err="1"/>
              <a:t>metabólica</a:t>
            </a:r>
            <a:r>
              <a:rPr sz="4000" dirty="0"/>
              <a:t> </a:t>
            </a:r>
            <a:r>
              <a:rPr sz="4000" dirty="0" err="1"/>
              <a:t>severa</a:t>
            </a:r>
            <a:r>
              <a:rPr sz="4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44E33-0023-3213-04B6-E06520C3D14B}"/>
              </a:ext>
            </a:extLst>
          </p:cNvPr>
          <p:cNvPicPr>
            <a:picLocks noChangeAspect="1"/>
          </p:cNvPicPr>
          <p:nvPr/>
        </p:nvPicPr>
        <p:blipFill>
          <a:blip r:embed="rId4"/>
          <a:stretch>
            <a:fillRect/>
          </a:stretch>
        </p:blipFill>
        <p:spPr>
          <a:xfrm>
            <a:off x="0" y="668963"/>
            <a:ext cx="8939230" cy="6336000"/>
          </a:xfrm>
          <a:prstGeom prst="rect">
            <a:avLst/>
          </a:prstGeom>
        </p:spPr>
      </p:pic>
      <p:sp>
        <p:nvSpPr>
          <p:cNvPr id="2" name="Rectangle: Top Corners Rounded 1">
            <a:extLst>
              <a:ext uri="{FF2B5EF4-FFF2-40B4-BE49-F238E27FC236}">
                <a16:creationId xmlns:a16="http://schemas.microsoft.com/office/drawing/2014/main" id="{939B0CF8-20AA-B833-0D5C-524D211D746D}"/>
              </a:ext>
            </a:extLst>
          </p:cNvPr>
          <p:cNvSpPr/>
          <p:nvPr/>
        </p:nvSpPr>
        <p:spPr>
          <a:xfrm>
            <a:off x="6274191" y="4979963"/>
            <a:ext cx="1505243" cy="104101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4" name="Rectangle: Top Corners Rounded 3">
            <a:extLst>
              <a:ext uri="{FF2B5EF4-FFF2-40B4-BE49-F238E27FC236}">
                <a16:creationId xmlns:a16="http://schemas.microsoft.com/office/drawing/2014/main" id="{37399B46-CBA1-4D19-5714-A3E53AD8FDDA}"/>
              </a:ext>
            </a:extLst>
          </p:cNvPr>
          <p:cNvSpPr/>
          <p:nvPr/>
        </p:nvSpPr>
        <p:spPr>
          <a:xfrm>
            <a:off x="4469615" y="4979963"/>
            <a:ext cx="1505243" cy="104101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9" name="Rectangle: Single Corner Rounded 8">
            <a:extLst>
              <a:ext uri="{FF2B5EF4-FFF2-40B4-BE49-F238E27FC236}">
                <a16:creationId xmlns:a16="http://schemas.microsoft.com/office/drawing/2014/main" id="{54BEAE35-78F2-C87D-DB0D-6FD10BF34C8A}"/>
              </a:ext>
            </a:extLst>
          </p:cNvPr>
          <p:cNvSpPr/>
          <p:nvPr/>
        </p:nvSpPr>
        <p:spPr>
          <a:xfrm>
            <a:off x="6274191" y="3629463"/>
            <a:ext cx="1505243" cy="125202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pic>
        <p:nvPicPr>
          <p:cNvPr id="5" name="istockphoto-1962582206-640_adpp_is">
            <a:hlinkClick r:id="" action="ppaction://media"/>
            <a:extLst>
              <a:ext uri="{FF2B5EF4-FFF2-40B4-BE49-F238E27FC236}">
                <a16:creationId xmlns:a16="http://schemas.microsoft.com/office/drawing/2014/main" id="{C327DCED-80EC-56D3-F532-A53C71D2C4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50000" y="3037088"/>
            <a:ext cx="2844000" cy="1599750"/>
          </a:xfrm>
          <a:prstGeom prst="rect">
            <a:avLst/>
          </a:prstGeom>
        </p:spPr>
      </p:pic>
      <p:sp>
        <p:nvSpPr>
          <p:cNvPr id="6" name="Rectangle: Single Corner Rounded 5">
            <a:extLst>
              <a:ext uri="{FF2B5EF4-FFF2-40B4-BE49-F238E27FC236}">
                <a16:creationId xmlns:a16="http://schemas.microsoft.com/office/drawing/2014/main" id="{1E95598C-40AF-F086-B0F6-65AF7AFA9E1A}"/>
              </a:ext>
            </a:extLst>
          </p:cNvPr>
          <p:cNvSpPr/>
          <p:nvPr/>
        </p:nvSpPr>
        <p:spPr>
          <a:xfrm>
            <a:off x="1092591" y="3836962"/>
            <a:ext cx="1622868" cy="106269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7" name="Rectangle: Single Corner Rounded 6">
            <a:extLst>
              <a:ext uri="{FF2B5EF4-FFF2-40B4-BE49-F238E27FC236}">
                <a16:creationId xmlns:a16="http://schemas.microsoft.com/office/drawing/2014/main" id="{9DCE3140-1055-711A-FE16-0ADA5C554435}"/>
              </a:ext>
            </a:extLst>
          </p:cNvPr>
          <p:cNvSpPr/>
          <p:nvPr/>
        </p:nvSpPr>
        <p:spPr>
          <a:xfrm>
            <a:off x="982394" y="1151204"/>
            <a:ext cx="1505243" cy="125202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8" name="Rectangle: Single Corner Rounded 7">
            <a:extLst>
              <a:ext uri="{FF2B5EF4-FFF2-40B4-BE49-F238E27FC236}">
                <a16:creationId xmlns:a16="http://schemas.microsoft.com/office/drawing/2014/main" id="{B6CFB7DA-05BB-F582-1243-443EBF0812EE}"/>
              </a:ext>
            </a:extLst>
          </p:cNvPr>
          <p:cNvSpPr/>
          <p:nvPr/>
        </p:nvSpPr>
        <p:spPr>
          <a:xfrm>
            <a:off x="3699803" y="826476"/>
            <a:ext cx="2275055" cy="1733844"/>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0" name="Rectangle: Single Corner Rounded 9">
            <a:extLst>
              <a:ext uri="{FF2B5EF4-FFF2-40B4-BE49-F238E27FC236}">
                <a16:creationId xmlns:a16="http://schemas.microsoft.com/office/drawing/2014/main" id="{83E987D3-4C60-8C6A-D934-0C81B8CA9AC4}"/>
              </a:ext>
            </a:extLst>
          </p:cNvPr>
          <p:cNvSpPr/>
          <p:nvPr/>
        </p:nvSpPr>
        <p:spPr>
          <a:xfrm>
            <a:off x="6426591" y="837027"/>
            <a:ext cx="1505243" cy="125202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1" name="Rectangle: Single Corner Rounded 10">
            <a:extLst>
              <a:ext uri="{FF2B5EF4-FFF2-40B4-BE49-F238E27FC236}">
                <a16:creationId xmlns:a16="http://schemas.microsoft.com/office/drawing/2014/main" id="{DD8A145A-D409-4B93-8CBF-2BFF1523232E}"/>
              </a:ext>
            </a:extLst>
          </p:cNvPr>
          <p:cNvSpPr/>
          <p:nvPr/>
        </p:nvSpPr>
        <p:spPr>
          <a:xfrm>
            <a:off x="6529754" y="2233245"/>
            <a:ext cx="1505243" cy="125202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2" name="Rectangle: Single Corner Rounded 11">
            <a:extLst>
              <a:ext uri="{FF2B5EF4-FFF2-40B4-BE49-F238E27FC236}">
                <a16:creationId xmlns:a16="http://schemas.microsoft.com/office/drawing/2014/main" id="{56C0F868-1CB1-E6E2-5032-74BF0F56137E}"/>
              </a:ext>
            </a:extLst>
          </p:cNvPr>
          <p:cNvSpPr/>
          <p:nvPr/>
        </p:nvSpPr>
        <p:spPr>
          <a:xfrm>
            <a:off x="982394" y="2494083"/>
            <a:ext cx="1887415" cy="125202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3" name="Rectangle: Single Corner Rounded 12">
            <a:extLst>
              <a:ext uri="{FF2B5EF4-FFF2-40B4-BE49-F238E27FC236}">
                <a16:creationId xmlns:a16="http://schemas.microsoft.com/office/drawing/2014/main" id="{142F0FFF-86E8-D681-F993-0860E07D6539}"/>
              </a:ext>
            </a:extLst>
          </p:cNvPr>
          <p:cNvSpPr/>
          <p:nvPr/>
        </p:nvSpPr>
        <p:spPr>
          <a:xfrm>
            <a:off x="2614246" y="4881488"/>
            <a:ext cx="1505243" cy="125202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4" name="Rectangle: Single Corner Rounded 13">
            <a:extLst>
              <a:ext uri="{FF2B5EF4-FFF2-40B4-BE49-F238E27FC236}">
                <a16:creationId xmlns:a16="http://schemas.microsoft.com/office/drawing/2014/main" id="{E53E0800-7C98-75E6-F4E8-5D0C7873B1A1}"/>
              </a:ext>
            </a:extLst>
          </p:cNvPr>
          <p:cNvSpPr/>
          <p:nvPr/>
        </p:nvSpPr>
        <p:spPr>
          <a:xfrm>
            <a:off x="1109003" y="4972343"/>
            <a:ext cx="1505243" cy="1252025"/>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685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000" fill="hold"/>
                                        <p:tgtEl>
                                          <p:spTgt spid="5"/>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fill="hold" display="0">
                  <p:stCondLst>
                    <p:cond delay="indefinite"/>
                  </p:stCondLst>
                </p:cTn>
                <p:tgtEl>
                  <p:spTgt spid="5"/>
                </p:tgtEl>
              </p:cMediaNode>
            </p:video>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animBg="1"/>
      <p:bldP spid="4" grpId="0" animBg="1"/>
      <p:bldP spid="9" grpId="0" animBg="1"/>
      <p:bldP spid="6" grpId="0" animBg="1"/>
      <p:bldP spid="7" grpId="0" animBg="1"/>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145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PA"/>
          </a:p>
        </p:txBody>
      </p:sp>
      <p:sp>
        <p:nvSpPr>
          <p:cNvPr id="3" name="Title 2">
            <a:extLst>
              <a:ext uri="{FF2B5EF4-FFF2-40B4-BE49-F238E27FC236}">
                <a16:creationId xmlns:a16="http://schemas.microsoft.com/office/drawing/2014/main" id="{87FC4676-3977-9249-9101-881CBEEBB6A4}"/>
              </a:ext>
            </a:extLst>
          </p:cNvPr>
          <p:cNvSpPr>
            <a:spLocks noGrp="1"/>
          </p:cNvSpPr>
          <p:nvPr>
            <p:ph type="title"/>
          </p:nvPr>
        </p:nvSpPr>
        <p:spPr/>
        <p:txBody>
          <a:bodyPr/>
          <a:lstStyle/>
          <a:p>
            <a:endParaRPr lang="es-CO" dirty="0"/>
          </a:p>
        </p:txBody>
      </p:sp>
      <p:pic>
        <p:nvPicPr>
          <p:cNvPr id="5" name="Picture 4">
            <a:extLst>
              <a:ext uri="{FF2B5EF4-FFF2-40B4-BE49-F238E27FC236}">
                <a16:creationId xmlns:a16="http://schemas.microsoft.com/office/drawing/2014/main" id="{C7850CD6-BFC6-432C-F223-BC4E5A4BABCC}"/>
              </a:ext>
            </a:extLst>
          </p:cNvPr>
          <p:cNvPicPr>
            <a:picLocks noChangeAspect="1"/>
          </p:cNvPicPr>
          <p:nvPr/>
        </p:nvPicPr>
        <p:blipFill>
          <a:blip r:embed="rId3"/>
          <a:stretch>
            <a:fillRect/>
          </a:stretch>
        </p:blipFill>
        <p:spPr>
          <a:xfrm>
            <a:off x="178559" y="968913"/>
            <a:ext cx="8942401" cy="4140000"/>
          </a:xfrm>
          <a:prstGeom prst="rect">
            <a:avLst/>
          </a:prstGeom>
        </p:spPr>
      </p:pic>
      <p:sp>
        <p:nvSpPr>
          <p:cNvPr id="4" name="Arrow: Right 3">
            <a:extLst>
              <a:ext uri="{FF2B5EF4-FFF2-40B4-BE49-F238E27FC236}">
                <a16:creationId xmlns:a16="http://schemas.microsoft.com/office/drawing/2014/main" id="{B25EB0C6-5720-6F43-B068-4399A4E6A19F}"/>
              </a:ext>
            </a:extLst>
          </p:cNvPr>
          <p:cNvSpPr/>
          <p:nvPr/>
        </p:nvSpPr>
        <p:spPr>
          <a:xfrm flipH="1">
            <a:off x="8448451" y="3307841"/>
            <a:ext cx="1033975" cy="40602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TotalTime>
  <Words>1048</Words>
  <Application>Microsoft Office PowerPoint</Application>
  <PresentationFormat>Presentación en pantalla (4:3)</PresentationFormat>
  <Paragraphs>111</Paragraphs>
  <Slides>29</Slides>
  <Notes>6</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29</vt:i4>
      </vt:variant>
    </vt:vector>
  </HeadingPairs>
  <TitlesOfParts>
    <vt:vector size="35" baseType="lpstr">
      <vt:lpstr>Aharoni</vt:lpstr>
      <vt:lpstr>Arial</vt:lpstr>
      <vt:lpstr>Calibri</vt:lpstr>
      <vt:lpstr>Helvetica Neue Light</vt:lpstr>
      <vt:lpstr>inherit</vt:lpstr>
      <vt:lpstr>Office Theme</vt:lpstr>
      <vt:lpstr>CEC Y ECMO EN CARDIOPATÍAS CONGÉNITAS: PERSPECTIVA DEL PERFUSIONISTA   MANEJO EN EL QUIRÓFANO”</vt:lpstr>
      <vt:lpstr>AGENDA</vt:lpstr>
      <vt:lpstr>Introducción a la ECMO Postcardiotomía</vt:lpstr>
      <vt:lpstr>Presentación de PowerPoint</vt:lpstr>
      <vt:lpstr>Presentación de PowerPoint</vt:lpstr>
      <vt:lpstr>Presentación de PowerPoint</vt:lpstr>
      <vt:lpstr>Indicaciones y Selección del Paciente</vt:lpstr>
      <vt:lpstr>Presentación de PowerPoint</vt:lpstr>
      <vt:lpstr>Presentación de PowerPoint</vt:lpstr>
      <vt:lpstr>FALLO DEL VD</vt:lpstr>
      <vt:lpstr>Presentación de PowerPoint</vt:lpstr>
      <vt:lpstr>Presentación de PowerPoint</vt:lpstr>
      <vt:lpstr>Presentación de PowerPoint</vt:lpstr>
      <vt:lpstr>Preparación del Circuito ECMO</vt:lpstr>
      <vt:lpstr>Presentación de PowerPoint</vt:lpstr>
      <vt:lpstr>CENTRAL O PERIFERICO </vt:lpstr>
      <vt:lpstr>Canulación: Central vs Periférica</vt:lpstr>
      <vt:lpstr>Factores a considerar para la elección de la estrategia de canulación en el quirófano</vt:lpstr>
      <vt:lpstr>Presentación de PowerPoint</vt:lpstr>
      <vt:lpstr>Presentación de PowerPoint</vt:lpstr>
      <vt:lpstr>Casos Especiales: Glenn y Fontan</vt:lpstr>
      <vt:lpstr>CANULACION GLENN</vt:lpstr>
      <vt:lpstr>ECMO EN CX DE FONTAN</vt:lpstr>
      <vt:lpstr>ECMO EN CX DE FONTAN</vt:lpstr>
      <vt:lpstr>Manejo: Anticoagulación</vt:lpstr>
      <vt:lpstr>VENT LV: ¿Sí/No, Cuándo, Cómo?</vt:lpstr>
      <vt:lpstr>Presentación de PowerPoint</vt:lpstr>
      <vt:lpstr>Conclusiones</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Sandra</dc:creator>
  <cp:keywords/>
  <dc:description>generated using python-pptx</dc:description>
  <cp:lastModifiedBy>karen Beckford</cp:lastModifiedBy>
  <cp:revision>24</cp:revision>
  <dcterms:created xsi:type="dcterms:W3CDTF">2013-01-27T09:14:16Z</dcterms:created>
  <dcterms:modified xsi:type="dcterms:W3CDTF">2025-05-27T16:24:48Z</dcterms:modified>
  <cp:category/>
</cp:coreProperties>
</file>